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256" r:id="rId5"/>
    <p:sldId id="257" r:id="rId6"/>
    <p:sldId id="296" r:id="rId7"/>
    <p:sldId id="260" r:id="rId8"/>
    <p:sldId id="259" r:id="rId9"/>
    <p:sldId id="262" r:id="rId10"/>
    <p:sldId id="263" r:id="rId11"/>
    <p:sldId id="265" r:id="rId12"/>
    <p:sldId id="266" r:id="rId13"/>
    <p:sldId id="268" r:id="rId14"/>
    <p:sldId id="267" r:id="rId15"/>
    <p:sldId id="289" r:id="rId16"/>
    <p:sldId id="294" r:id="rId17"/>
    <p:sldId id="270" r:id="rId18"/>
    <p:sldId id="272" r:id="rId19"/>
    <p:sldId id="271" r:id="rId20"/>
    <p:sldId id="273" r:id="rId21"/>
    <p:sldId id="277" r:id="rId22"/>
    <p:sldId id="275" r:id="rId23"/>
    <p:sldId id="288" r:id="rId24"/>
    <p:sldId id="295" r:id="rId25"/>
    <p:sldId id="276" r:id="rId26"/>
    <p:sldId id="292" r:id="rId27"/>
    <p:sldId id="290" r:id="rId28"/>
    <p:sldId id="274" r:id="rId29"/>
    <p:sldId id="280" r:id="rId30"/>
    <p:sldId id="281" r:id="rId31"/>
    <p:sldId id="282" r:id="rId32"/>
    <p:sldId id="284" r:id="rId33"/>
    <p:sldId id="286" r:id="rId34"/>
    <p:sldId id="2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t Thomborson" initials="JT" lastIdx="10" clrIdx="0">
    <p:extLst>
      <p:ext uri="{19B8F6BF-5375-455C-9EA6-DF929625EA0E}">
        <p15:presenceInfo xmlns:p15="http://schemas.microsoft.com/office/powerpoint/2012/main" userId="S::Juliet.Thomborson@teachingcouncil.nz::016d8c8d-b97a-4620-af65-872133f37b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D16"/>
    <a:srgbClr val="5FC6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7" autoAdjust="0"/>
    <p:restoredTop sz="54116" autoAdjust="0"/>
  </p:normalViewPr>
  <p:slideViewPr>
    <p:cSldViewPr snapToGrid="0" snapToObjects="1">
      <p:cViewPr varScale="1">
        <p:scale>
          <a:sx n="33" d="100"/>
          <a:sy n="33" d="100"/>
        </p:scale>
        <p:origin x="186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05T15:55:04.423" idx="6">
    <p:pos x="10" y="10"/>
    <p:text>Is there a reason that this is only the Code and not also the Standards?</p:text>
    <p:extLst>
      <p:ext uri="{C676402C-5697-4E1C-873F-D02D1690AC5C}">
        <p15:threadingInfo xmlns:p15="http://schemas.microsoft.com/office/powerpoint/2012/main" timeZoneBias="-7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1E3E3-0DE5-4287-870E-6753AAA05F9C}" type="datetimeFigureOut">
              <a:rPr lang="en-NZ" smtClean="0"/>
              <a:t>11/04/2022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9647E-B937-4AB4-8605-E248EA4D0C15}" type="slidenum">
              <a:rPr lang="en-NZ" smtClean="0"/>
              <a:t>‹#›</a:t>
            </a:fld>
            <a:endParaRPr lang="en-NZ"/>
          </a:p>
        </p:txBody>
      </p:sp>
    </p:spTree>
    <p:extLst>
      <p:ext uri="{BB962C8B-B14F-4D97-AF65-F5344CB8AC3E}">
        <p14:creationId xmlns:p14="http://schemas.microsoft.com/office/powerpoint/2010/main" val="2143763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letstalk@teachingcouncil.nz"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Welcome to our first Unteach Racism webinar.</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webinar is designed to support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kaiako</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know more about Unteach Racism, how it came about, and what is included in the resource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kete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will also help you and your setting to start the Unteach Racism journey.</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A9647E-B937-4AB4-8605-E248EA4D0C15}" type="slidenum">
              <a:rPr lang="en-NZ" smtClean="0"/>
              <a:t>1</a:t>
            </a:fld>
            <a:endParaRPr lang="en-NZ"/>
          </a:p>
        </p:txBody>
      </p:sp>
    </p:spTree>
    <p:extLst>
      <p:ext uri="{BB962C8B-B14F-4D97-AF65-F5344CB8AC3E}">
        <p14:creationId xmlns:p14="http://schemas.microsoft.com/office/powerpoint/2010/main" val="115911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Unteach Racism aims to support teachers in a staged approach, to identify, confront and dismantle racism in education.</a:t>
            </a:r>
            <a:b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b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work has been designed specifically for teachers, leveraging your unique skills and opportunities to shape the hearts and minds of children and young people. It is not expected that you will teach students or complete all app modules or resources by a particular time. </a:t>
            </a:r>
            <a:r>
              <a:rPr lang="en-NZ" sz="1800" b="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This is your journey, to do </a:t>
            </a:r>
            <a:r>
              <a:rPr lang="en-US" sz="2800" b="0" i="0" dirty="0">
                <a:solidFill>
                  <a:srgbClr val="FF0000"/>
                </a:solidFill>
                <a:effectLst/>
                <a:highlight>
                  <a:srgbClr val="FFFF00"/>
                </a:highlight>
                <a:latin typeface="Work Sans Regular Roman" pitchFamily="2" charset="0"/>
              </a:rPr>
              <a:t>in your own time, at your own pace.</a:t>
            </a:r>
            <a:b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b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 might feel scary or uncomfortable at times, but it is more important than ever to forge ahead. Self-reflection and frank, open conversations grounded in </a:t>
            </a:r>
            <a:r>
              <a:rPr lang="en-NZ"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Our Code</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a:t>
            </a:r>
            <a:r>
              <a:rPr lang="en-NZ"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Ngā Tikanga Matatika</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the first step.</a:t>
            </a:r>
            <a:endParaRPr lang="en-NZ" dirty="0"/>
          </a:p>
        </p:txBody>
      </p:sp>
      <p:sp>
        <p:nvSpPr>
          <p:cNvPr id="4" name="Slide Number Placeholder 3"/>
          <p:cNvSpPr>
            <a:spLocks noGrp="1"/>
          </p:cNvSpPr>
          <p:nvPr>
            <p:ph type="sldNum" sz="quarter" idx="5"/>
          </p:nvPr>
        </p:nvSpPr>
        <p:spPr/>
        <p:txBody>
          <a:bodyPr/>
          <a:lstStyle/>
          <a:p>
            <a:fld id="{52A9647E-B937-4AB4-8605-E248EA4D0C15}" type="slidenum">
              <a:rPr lang="en-NZ" smtClean="0"/>
              <a:t>10</a:t>
            </a:fld>
            <a:endParaRPr lang="en-NZ"/>
          </a:p>
        </p:txBody>
      </p:sp>
    </p:spTree>
    <p:extLst>
      <p:ext uri="{BB962C8B-B14F-4D97-AF65-F5344CB8AC3E}">
        <p14:creationId xmlns:p14="http://schemas.microsoft.com/office/powerpoint/2010/main" val="1451255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 various Unteach Racism components are to support self-reflection and identify where you may need to shift your own understanding of racism, in order to better support all learners to succeed.</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We recommend starting with the Unteach Racism app.  It has been designed to support you as a teacher on your journey to unteach racism.</a:t>
            </a:r>
            <a:endParaRPr lang="en-NZ" sz="1800"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 website is the hub of Unteach Racism; you can access the app from the website as well as key resources to use during professional learning, and an opportunity to sign up to our quarterly newsletter. </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NZ" sz="1800" dirty="0" err="1">
                <a:effectLst/>
                <a:latin typeface="Calibri" panose="020F0502020204030204" pitchFamily="34" charset="0"/>
                <a:ea typeface="Calibri" panose="020F0502020204030204" pitchFamily="34" charset="0"/>
                <a:cs typeface="Times New Roman" panose="02020603050405020304" pitchFamily="18" charset="0"/>
              </a:rPr>
              <a:t>Hapori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Matatū</a:t>
            </a:r>
            <a:r>
              <a:rPr lang="en-NZ" sz="1800" dirty="0">
                <a:effectLst/>
                <a:latin typeface="Calibri" panose="020F0502020204030204" pitchFamily="34" charset="0"/>
                <a:ea typeface="Calibri" panose="020F0502020204030204" pitchFamily="34" charset="0"/>
                <a:cs typeface="Times New Roman" panose="02020603050405020304" pitchFamily="18" charset="0"/>
              </a:rPr>
              <a:t> is a place for you to start or join a conversation and connect with other teachers on their Unteach Racism journey.</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 Unteach Racism toolkit is available to download posters and social media graphics to support you and your setting to Join the Movement.</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Our quarterly newsletter includes a narrative written by a special guest, plus it includes tips and updates on when new resources, including the dismantle phase, become available.  </a:t>
            </a:r>
          </a:p>
        </p:txBody>
      </p:sp>
      <p:sp>
        <p:nvSpPr>
          <p:cNvPr id="4" name="Slide Number Placeholder 3"/>
          <p:cNvSpPr>
            <a:spLocks noGrp="1"/>
          </p:cNvSpPr>
          <p:nvPr>
            <p:ph type="sldNum" sz="quarter" idx="5"/>
          </p:nvPr>
        </p:nvSpPr>
        <p:spPr/>
        <p:txBody>
          <a:bodyPr/>
          <a:lstStyle/>
          <a:p>
            <a:fld id="{52A9647E-B937-4AB4-8605-E248EA4D0C15}" type="slidenum">
              <a:rPr lang="en-NZ" smtClean="0"/>
              <a:t>11</a:t>
            </a:fld>
            <a:endParaRPr lang="en-NZ"/>
          </a:p>
        </p:txBody>
      </p:sp>
    </p:spTree>
    <p:extLst>
      <p:ext uri="{BB962C8B-B14F-4D97-AF65-F5344CB8AC3E}">
        <p14:creationId xmlns:p14="http://schemas.microsoft.com/office/powerpoint/2010/main" val="382933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mi-NZ" sz="1200" dirty="0">
                <a:effectLst/>
                <a:latin typeface="Calibri" panose="020F0502020204030204" pitchFamily="34" charset="0"/>
                <a:ea typeface="Calibri" panose="020F0502020204030204" pitchFamily="34" charset="0"/>
                <a:cs typeface="Times New Roman" panose="02020603050405020304" pitchFamily="18" charset="0"/>
              </a:rPr>
              <a:t>The app has been designed to use on a device; however, you can also use it on your desktop.</a:t>
            </a:r>
            <a:endParaRPr lang="en-NZ" b="0" dirty="0"/>
          </a:p>
        </p:txBody>
      </p:sp>
      <p:sp>
        <p:nvSpPr>
          <p:cNvPr id="4" name="Slide Number Placeholder 3"/>
          <p:cNvSpPr>
            <a:spLocks noGrp="1"/>
          </p:cNvSpPr>
          <p:nvPr>
            <p:ph type="sldNum" sz="quarter" idx="5"/>
          </p:nvPr>
        </p:nvSpPr>
        <p:spPr/>
        <p:txBody>
          <a:bodyPr/>
          <a:lstStyle/>
          <a:p>
            <a:fld id="{52A9647E-B937-4AB4-8605-E248EA4D0C15}" type="slidenum">
              <a:rPr lang="en-NZ" smtClean="0"/>
              <a:t>13</a:t>
            </a:fld>
            <a:endParaRPr lang="en-NZ"/>
          </a:p>
        </p:txBody>
      </p:sp>
    </p:spTree>
    <p:extLst>
      <p:ext uri="{BB962C8B-B14F-4D97-AF65-F5344CB8AC3E}">
        <p14:creationId xmlns:p14="http://schemas.microsoft.com/office/powerpoint/2010/main" val="153038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You can connect to the Unteach Racism app </a:t>
            </a:r>
            <a:r>
              <a:rPr lang="mi-NZ" sz="1800" b="0" dirty="0">
                <a:effectLst/>
                <a:latin typeface="Calibri" panose="020F0502020204030204" pitchFamily="34" charset="0"/>
                <a:ea typeface="Calibri" panose="020F0502020204030204" pitchFamily="34" charset="0"/>
                <a:cs typeface="Times New Roman" panose="02020603050405020304" pitchFamily="18" charset="0"/>
              </a:rPr>
              <a:t>right now by scanning the QR code shown on this slide (simply </a:t>
            </a:r>
            <a:r>
              <a:rPr lang="en-NZ" sz="1800" dirty="0">
                <a:solidFill>
                  <a:srgbClr val="000000"/>
                </a:solidFill>
                <a:effectLst/>
                <a:latin typeface="Calibri" panose="020F0502020204030204" pitchFamily="34" charset="0"/>
                <a:ea typeface="Times New Roman" panose="02020603050405020304" pitchFamily="18" charset="0"/>
              </a:rPr>
              <a:t>scan the QR code with the camera on your phone or use a QR scanner app). </a:t>
            </a:r>
          </a:p>
          <a:p>
            <a:pPr>
              <a:lnSpc>
                <a:spcPct val="107000"/>
              </a:lnSpc>
              <a:spcAft>
                <a:spcPts val="800"/>
              </a:spcAft>
            </a:pPr>
            <a:endParaRPr lang="en-NZ" sz="1800" dirty="0">
              <a:solidFill>
                <a:srgbClr val="000000"/>
              </a:solidFill>
              <a:effectLst/>
              <a:latin typeface="Calibri" panose="020F0502020204030204" pitchFamily="34" charset="0"/>
              <a:ea typeface="Times New Roman" panose="02020603050405020304" pitchFamily="18" charset="0"/>
            </a:endParaRPr>
          </a:p>
          <a:p>
            <a:pPr>
              <a:lnSpc>
                <a:spcPct val="107000"/>
              </a:lnSpc>
              <a:spcAft>
                <a:spcPts val="800"/>
              </a:spcAft>
            </a:pPr>
            <a:r>
              <a:rPr lang="en-NZ" sz="1800" dirty="0">
                <a:solidFill>
                  <a:srgbClr val="000000"/>
                </a:solidFill>
                <a:effectLst/>
                <a:latin typeface="Calibri" panose="020F0502020204030204" pitchFamily="34" charset="0"/>
                <a:ea typeface="Times New Roman" panose="02020603050405020304" pitchFamily="18" charset="0"/>
              </a:rPr>
              <a:t>Otherwise you can </a:t>
            </a:r>
            <a:r>
              <a:rPr lang="mi-NZ" sz="1800" b="0" dirty="0">
                <a:effectLst/>
                <a:latin typeface="Calibri" panose="020F0502020204030204" pitchFamily="34" charset="0"/>
                <a:ea typeface="Calibri" panose="020F0502020204030204" pitchFamily="34" charset="0"/>
                <a:cs typeface="Times New Roman" panose="02020603050405020304" pitchFamily="18" charset="0"/>
              </a:rPr>
              <a:t>connect to the app </a:t>
            </a:r>
            <a:r>
              <a:rPr lang="mi-NZ" sz="1800" dirty="0">
                <a:effectLst/>
                <a:latin typeface="Calibri" panose="020F0502020204030204" pitchFamily="34" charset="0"/>
                <a:ea typeface="Calibri" panose="020F0502020204030204" pitchFamily="34" charset="0"/>
                <a:cs typeface="Times New Roman" panose="02020603050405020304" pitchFamily="18" charset="0"/>
              </a:rPr>
              <a:t>from the Unteach Racism website. Once on the website, scan the QR code with your device, or click on the orange ‘Let’s go’ button if you would like to connect using your desktop.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A9647E-B937-4AB4-8605-E248EA4D0C15}" type="slidenum">
              <a:rPr lang="en-NZ" smtClean="0"/>
              <a:t>14</a:t>
            </a:fld>
            <a:endParaRPr lang="en-NZ"/>
          </a:p>
        </p:txBody>
      </p:sp>
    </p:spTree>
    <p:extLst>
      <p:ext uri="{BB962C8B-B14F-4D97-AF65-F5344CB8AC3E}">
        <p14:creationId xmlns:p14="http://schemas.microsoft.com/office/powerpoint/2010/main" val="2681010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mi-NZ" sz="1200" dirty="0">
                <a:effectLst/>
                <a:latin typeface="Calibri" panose="020F0502020204030204" pitchFamily="34" charset="0"/>
                <a:ea typeface="Calibri" panose="020F0502020204030204" pitchFamily="34" charset="0"/>
                <a:cs typeface="Times New Roman" panose="02020603050405020304" pitchFamily="18" charset="0"/>
              </a:rPr>
              <a:t>As you use the app, you will be prompted to save it so that it is always available on your device.</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A9647E-B937-4AB4-8605-E248EA4D0C15}" type="slidenum">
              <a:rPr lang="en-NZ" smtClean="0"/>
              <a:t>15</a:t>
            </a:fld>
            <a:endParaRPr lang="en-NZ"/>
          </a:p>
        </p:txBody>
      </p:sp>
    </p:spTree>
    <p:extLst>
      <p:ext uri="{BB962C8B-B14F-4D97-AF65-F5344CB8AC3E}">
        <p14:creationId xmlns:p14="http://schemas.microsoft.com/office/powerpoint/2010/main" val="493282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The app is made up of eight key modules that sit across identify and confront racism. We really encourage teachers to work through the app as part of their own Unteach Racism journey; each teacher will be at a different stage. </a:t>
            </a: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The modules </a:t>
            </a:r>
            <a:r>
              <a:rPr lang="en-NZ" sz="1800" dirty="0">
                <a:effectLst/>
                <a:latin typeface="Calibri" panose="020F0502020204030204" pitchFamily="34" charset="0"/>
                <a:ea typeface="Calibri" panose="020F0502020204030204" pitchFamily="34" charset="0"/>
                <a:cs typeface="Times New Roman" panose="02020603050405020304" pitchFamily="18" charset="0"/>
              </a:rPr>
              <a:t>can be done in any order; however, we recommend starting with 1 and working through to 8.  Your progress is tracked as a percentage so you can easily view what you have completed.</a:t>
            </a:r>
          </a:p>
        </p:txBody>
      </p:sp>
      <p:sp>
        <p:nvSpPr>
          <p:cNvPr id="4" name="Slide Number Placeholder 3"/>
          <p:cNvSpPr>
            <a:spLocks noGrp="1"/>
          </p:cNvSpPr>
          <p:nvPr>
            <p:ph type="sldNum" sz="quarter" idx="5"/>
          </p:nvPr>
        </p:nvSpPr>
        <p:spPr/>
        <p:txBody>
          <a:bodyPr/>
          <a:lstStyle/>
          <a:p>
            <a:fld id="{52A9647E-B937-4AB4-8605-E248EA4D0C15}" type="slidenum">
              <a:rPr lang="en-NZ" smtClean="0"/>
              <a:t>16</a:t>
            </a:fld>
            <a:endParaRPr lang="en-NZ"/>
          </a:p>
        </p:txBody>
      </p:sp>
    </p:spTree>
    <p:extLst>
      <p:ext uri="{BB962C8B-B14F-4D97-AF65-F5344CB8AC3E}">
        <p14:creationId xmlns:p14="http://schemas.microsoft.com/office/powerpoint/2010/main" val="3393728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b="0" dirty="0">
                <a:effectLst/>
                <a:latin typeface="Calibri" panose="020F0502020204030204" pitchFamily="34" charset="0"/>
                <a:ea typeface="Calibri" panose="020F0502020204030204" pitchFamily="34" charset="0"/>
                <a:cs typeface="Times New Roman" panose="02020603050405020304" pitchFamily="18" charset="0"/>
              </a:rPr>
              <a:t>Under resources, you’ll find </a:t>
            </a:r>
            <a:r>
              <a:rPr lang="en-NZ" sz="1800" dirty="0">
                <a:effectLst/>
                <a:latin typeface="Calibri" panose="020F0502020204030204" pitchFamily="34" charset="0"/>
                <a:ea typeface="Calibri" panose="020F0502020204030204" pitchFamily="34" charset="0"/>
                <a:cs typeface="Times New Roman" panose="02020603050405020304" pitchFamily="18" charset="0"/>
              </a:rPr>
              <a:t>videos that introduce audiences to Unteach Racism.  We suggest starting with the Taika Waititi video and then move on to the introduction to Unteach Racism videos featuring Meng Foon, Human Rights Commissioner and Teaching Council Chief Executive |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Tāhūhū</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Rangapū</a:t>
            </a:r>
            <a:r>
              <a:rPr lang="en-NZ" sz="1800" dirty="0">
                <a:effectLst/>
                <a:latin typeface="Calibri" panose="020F0502020204030204" pitchFamily="34" charset="0"/>
                <a:ea typeface="Calibri" panose="020F0502020204030204" pitchFamily="34" charset="0"/>
                <a:cs typeface="Times New Roman" panose="02020603050405020304" pitchFamily="18" charset="0"/>
              </a:rPr>
              <a:t> Lesley Hoskin.</a:t>
            </a:r>
          </a:p>
        </p:txBody>
      </p:sp>
      <p:sp>
        <p:nvSpPr>
          <p:cNvPr id="4" name="Slide Number Placeholder 3"/>
          <p:cNvSpPr>
            <a:spLocks noGrp="1"/>
          </p:cNvSpPr>
          <p:nvPr>
            <p:ph type="sldNum" sz="quarter" idx="5"/>
          </p:nvPr>
        </p:nvSpPr>
        <p:spPr/>
        <p:txBody>
          <a:bodyPr/>
          <a:lstStyle/>
          <a:p>
            <a:fld id="{52A9647E-B937-4AB4-8605-E248EA4D0C15}" type="slidenum">
              <a:rPr lang="en-NZ" smtClean="0"/>
              <a:t>17</a:t>
            </a:fld>
            <a:endParaRPr lang="en-NZ"/>
          </a:p>
        </p:txBody>
      </p:sp>
    </p:spTree>
    <p:extLst>
      <p:ext uri="{BB962C8B-B14F-4D97-AF65-F5344CB8AC3E}">
        <p14:creationId xmlns:p14="http://schemas.microsoft.com/office/powerpoint/2010/main" val="3160616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b="0" dirty="0">
                <a:effectLst/>
                <a:latin typeface="Calibri" panose="020F0502020204030204" pitchFamily="34" charset="0"/>
                <a:ea typeface="Calibri" panose="020F0502020204030204" pitchFamily="34" charset="0"/>
                <a:cs typeface="Times New Roman" panose="02020603050405020304" pitchFamily="18" charset="0"/>
              </a:rPr>
              <a:t>Under resources you’ll also find </a:t>
            </a:r>
            <a:r>
              <a:rPr lang="en-NZ" sz="1800" dirty="0">
                <a:effectLst/>
                <a:latin typeface="Calibri" panose="020F0502020204030204" pitchFamily="34" charset="0"/>
                <a:ea typeface="Calibri" panose="020F0502020204030204" pitchFamily="34" charset="0"/>
                <a:cs typeface="Times New Roman" panose="02020603050405020304" pitchFamily="18" charset="0"/>
              </a:rPr>
              <a:t>links to websites; for example, the Harvard University Implicit Associations Test is an interactive assessment tool which can help you to reflect on your biases. </a:t>
            </a:r>
            <a:r>
              <a:rPr lang="en-NZ" sz="1800" b="0" dirty="0">
                <a:effectLst/>
                <a:latin typeface="Calibri" panose="020F0502020204030204" pitchFamily="34" charset="0"/>
                <a:ea typeface="Calibri" panose="020F0502020204030204" pitchFamily="34" charset="0"/>
                <a:cs typeface="Times New Roman" panose="02020603050405020304" pitchFamily="18" charset="0"/>
              </a:rPr>
              <a:t>There are links to websites from most of the modules, and the Implicit Associations Test can also be accessed in Module 4 Harmful Assumptions.</a:t>
            </a:r>
            <a:endParaRPr lang="en-NZ" b="0" dirty="0"/>
          </a:p>
        </p:txBody>
      </p:sp>
      <p:sp>
        <p:nvSpPr>
          <p:cNvPr id="4" name="Slide Number Placeholder 3"/>
          <p:cNvSpPr>
            <a:spLocks noGrp="1"/>
          </p:cNvSpPr>
          <p:nvPr>
            <p:ph type="sldNum" sz="quarter" idx="5"/>
          </p:nvPr>
        </p:nvSpPr>
        <p:spPr/>
        <p:txBody>
          <a:bodyPr/>
          <a:lstStyle/>
          <a:p>
            <a:fld id="{52A9647E-B937-4AB4-8605-E248EA4D0C15}" type="slidenum">
              <a:rPr lang="en-NZ" smtClean="0"/>
              <a:t>18</a:t>
            </a:fld>
            <a:endParaRPr lang="en-NZ"/>
          </a:p>
        </p:txBody>
      </p:sp>
    </p:spTree>
    <p:extLst>
      <p:ext uri="{BB962C8B-B14F-4D97-AF65-F5344CB8AC3E}">
        <p14:creationId xmlns:p14="http://schemas.microsoft.com/office/powerpoint/2010/main" val="600741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dirty="0">
                <a:effectLst/>
                <a:latin typeface="Calibri" panose="020F0502020204030204" pitchFamily="34" charset="0"/>
                <a:ea typeface="Calibri" panose="020F0502020204030204" pitchFamily="34" charset="0"/>
                <a:cs typeface="Times New Roman" panose="02020603050405020304" pitchFamily="18" charset="0"/>
              </a:rPr>
              <a:t>We have also included articles under ‘Resources’, and encourage you to read or disseminate; they vary in length and complexity. </a:t>
            </a:r>
            <a:endParaRPr lang="en-NZ" sz="1800" b="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b="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i="0" dirty="0">
                <a:effectLst/>
                <a:latin typeface="Calibri" panose="020F0502020204030204" pitchFamily="34" charset="0"/>
                <a:ea typeface="Calibri" panose="020F0502020204030204" pitchFamily="34" charset="0"/>
                <a:cs typeface="Times New Roman" panose="02020603050405020304" pitchFamily="18" charset="0"/>
              </a:rPr>
              <a:t>We’ll add any upcoming events or webinars in the ‘Events and webinars’ tile, including this pre-recorded webinar. </a:t>
            </a:r>
            <a:endParaRPr lang="en-NZ" b="0" dirty="0"/>
          </a:p>
        </p:txBody>
      </p:sp>
      <p:sp>
        <p:nvSpPr>
          <p:cNvPr id="4" name="Slide Number Placeholder 3"/>
          <p:cNvSpPr>
            <a:spLocks noGrp="1"/>
          </p:cNvSpPr>
          <p:nvPr>
            <p:ph type="sldNum" sz="quarter" idx="5"/>
          </p:nvPr>
        </p:nvSpPr>
        <p:spPr/>
        <p:txBody>
          <a:bodyPr/>
          <a:lstStyle/>
          <a:p>
            <a:fld id="{52A9647E-B937-4AB4-8605-E248EA4D0C15}" type="slidenum">
              <a:rPr lang="en-NZ" smtClean="0"/>
              <a:t>19</a:t>
            </a:fld>
            <a:endParaRPr lang="en-NZ"/>
          </a:p>
        </p:txBody>
      </p:sp>
    </p:spTree>
    <p:extLst>
      <p:ext uri="{BB962C8B-B14F-4D97-AF65-F5344CB8AC3E}">
        <p14:creationId xmlns:p14="http://schemas.microsoft.com/office/powerpoint/2010/main" val="2743015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dirty="0">
                <a:effectLst/>
                <a:latin typeface="Calibri" panose="020F0502020204030204" pitchFamily="34" charset="0"/>
                <a:ea typeface="Calibri" panose="020F0502020204030204" pitchFamily="34" charset="0"/>
                <a:cs typeface="Times New Roman" panose="02020603050405020304" pitchFamily="18" charset="0"/>
              </a:rPr>
              <a:t>The Unteachracism.nz website is set up so you can easily navigate and find the information you need.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NZ" sz="1200" b="0" dirty="0">
                <a:effectLst/>
                <a:latin typeface="Calibri" panose="020F0502020204030204" pitchFamily="34" charset="0"/>
                <a:ea typeface="Calibri" panose="020F0502020204030204" pitchFamily="34" charset="0"/>
                <a:cs typeface="Times New Roman" panose="02020603050405020304" pitchFamily="18" charset="0"/>
              </a:rPr>
              <a:t>Our story and videos are located under ‘About Unteach Racism’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NZ" sz="1200" b="0" dirty="0">
                <a:effectLst/>
                <a:latin typeface="Calibri" panose="020F0502020204030204" pitchFamily="34" charset="0"/>
                <a:ea typeface="Calibri" panose="020F0502020204030204" pitchFamily="34" charset="0"/>
                <a:cs typeface="Times New Roman" panose="02020603050405020304" pitchFamily="18" charset="0"/>
              </a:rPr>
              <a:t>The toolkit to support you and your setting can be downloaded from ‘Join the Movement’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NZ" sz="1200" b="0" dirty="0">
                <a:effectLst/>
                <a:latin typeface="Calibri" panose="020F0502020204030204" pitchFamily="34" charset="0"/>
                <a:ea typeface="Calibri" panose="020F0502020204030204" pitchFamily="34" charset="0"/>
                <a:cs typeface="Times New Roman" panose="02020603050405020304" pitchFamily="18" charset="0"/>
              </a:rPr>
              <a:t>Our resources are structured to match the modules in the app; have a look through the ‘Resource’ section to see what resources you could start to use now.</a:t>
            </a:r>
          </a:p>
        </p:txBody>
      </p:sp>
      <p:sp>
        <p:nvSpPr>
          <p:cNvPr id="4" name="Slide Number Placeholder 3"/>
          <p:cNvSpPr>
            <a:spLocks noGrp="1"/>
          </p:cNvSpPr>
          <p:nvPr>
            <p:ph type="sldNum" sz="quarter" idx="5"/>
          </p:nvPr>
        </p:nvSpPr>
        <p:spPr/>
        <p:txBody>
          <a:bodyPr/>
          <a:lstStyle/>
          <a:p>
            <a:fld id="{52A9647E-B937-4AB4-8605-E248EA4D0C15}" type="slidenum">
              <a:rPr lang="en-NZ" smtClean="0"/>
              <a:t>21</a:t>
            </a:fld>
            <a:endParaRPr lang="en-NZ"/>
          </a:p>
        </p:txBody>
      </p:sp>
    </p:spTree>
    <p:extLst>
      <p:ext uri="{BB962C8B-B14F-4D97-AF65-F5344CB8AC3E}">
        <p14:creationId xmlns:p14="http://schemas.microsoft.com/office/powerpoint/2010/main" val="254822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0" dirty="0"/>
              <a:t>Hear what it means to ‘Unteach Racism’ from </a:t>
            </a:r>
            <a:r>
              <a:rPr lang="en-NZ" sz="1200" dirty="0">
                <a:effectLst/>
                <a:latin typeface="Calibri" panose="020F0502020204030204" pitchFamily="34" charset="0"/>
                <a:ea typeface="Calibri" panose="020F0502020204030204" pitchFamily="34" charset="0"/>
                <a:cs typeface="Times New Roman" panose="02020603050405020304" pitchFamily="18" charset="0"/>
              </a:rPr>
              <a:t>Teaching Council Chief Executive |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Tāhūhū</a:t>
            </a:r>
            <a:r>
              <a:rPr lang="en-NZ" sz="1200" dirty="0">
                <a:effectLst/>
                <a:latin typeface="Calibri" panose="020F0502020204030204" pitchFamily="34" charset="0"/>
                <a:ea typeface="Calibri" panose="020F0502020204030204" pitchFamily="34" charset="0"/>
                <a:cs typeface="Times New Roman" panose="02020603050405020304" pitchFamily="18" charset="0"/>
              </a:rPr>
              <a:t>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Rangapū</a:t>
            </a:r>
            <a:r>
              <a:rPr lang="en-NZ" sz="1200" dirty="0">
                <a:effectLst/>
                <a:latin typeface="Calibri" panose="020F0502020204030204" pitchFamily="34" charset="0"/>
                <a:ea typeface="Calibri" panose="020F0502020204030204" pitchFamily="34" charset="0"/>
                <a:cs typeface="Times New Roman" panose="02020603050405020304" pitchFamily="18" charset="0"/>
              </a:rPr>
              <a:t> Lesley Hoskin</a:t>
            </a:r>
            <a:r>
              <a:rPr lang="en-US" b="0" dirty="0"/>
              <a:t>. </a:t>
            </a:r>
            <a:endParaRPr lang="en-NZ" b="0" dirty="0"/>
          </a:p>
        </p:txBody>
      </p:sp>
      <p:sp>
        <p:nvSpPr>
          <p:cNvPr id="4" name="Slide Number Placeholder 3"/>
          <p:cNvSpPr>
            <a:spLocks noGrp="1"/>
          </p:cNvSpPr>
          <p:nvPr>
            <p:ph type="sldNum" sz="quarter" idx="5"/>
          </p:nvPr>
        </p:nvSpPr>
        <p:spPr/>
        <p:txBody>
          <a:bodyPr/>
          <a:lstStyle/>
          <a:p>
            <a:fld id="{52A9647E-B937-4AB4-8605-E248EA4D0C15}" type="slidenum">
              <a:rPr lang="en-NZ" smtClean="0"/>
              <a:t>2</a:t>
            </a:fld>
            <a:endParaRPr lang="en-NZ"/>
          </a:p>
        </p:txBody>
      </p:sp>
    </p:spTree>
    <p:extLst>
      <p:ext uri="{BB962C8B-B14F-4D97-AF65-F5344CB8AC3E}">
        <p14:creationId xmlns:p14="http://schemas.microsoft.com/office/powerpoint/2010/main" val="239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Calibri" panose="020F0502020204030204" pitchFamily="34" charset="0"/>
                <a:ea typeface="Calibri" panose="020F0502020204030204" pitchFamily="34" charset="0"/>
              </a:rPr>
              <a:t>Our literature scan discusses the current research and professional development initiatives that informed Unteach Racism.</a:t>
            </a:r>
          </a:p>
          <a:p>
            <a:endParaRPr lang="en-NZ" dirty="0"/>
          </a:p>
        </p:txBody>
      </p:sp>
      <p:sp>
        <p:nvSpPr>
          <p:cNvPr id="4" name="Slide Number Placeholder 3"/>
          <p:cNvSpPr>
            <a:spLocks noGrp="1"/>
          </p:cNvSpPr>
          <p:nvPr>
            <p:ph type="sldNum" sz="quarter" idx="5"/>
          </p:nvPr>
        </p:nvSpPr>
        <p:spPr/>
        <p:txBody>
          <a:bodyPr/>
          <a:lstStyle/>
          <a:p>
            <a:fld id="{52A9647E-B937-4AB4-8605-E248EA4D0C15}" type="slidenum">
              <a:rPr lang="en-NZ" smtClean="0"/>
              <a:t>22</a:t>
            </a:fld>
            <a:endParaRPr lang="en-NZ"/>
          </a:p>
        </p:txBody>
      </p:sp>
    </p:spTree>
    <p:extLst>
      <p:ext uri="{BB962C8B-B14F-4D97-AF65-F5344CB8AC3E}">
        <p14:creationId xmlns:p14="http://schemas.microsoft.com/office/powerpoint/2010/main" val="2224054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Several </a:t>
            </a:r>
            <a:r>
              <a:rPr lang="en-US" sz="1800" i="1" dirty="0">
                <a:effectLst/>
                <a:latin typeface="Calibri" panose="020F0502020204030204" pitchFamily="34" charset="0"/>
                <a:ea typeface="Calibri" panose="020F0502020204030204" pitchFamily="34" charset="0"/>
              </a:rPr>
              <a:t>Guides</a:t>
            </a:r>
            <a:r>
              <a:rPr lang="en-US" sz="1800" dirty="0">
                <a:effectLst/>
                <a:latin typeface="Calibri" panose="020F0502020204030204" pitchFamily="34" charset="0"/>
                <a:ea typeface="Calibri" panose="020F0502020204030204" pitchFamily="34" charset="0"/>
              </a:rPr>
              <a:t> provide practical, real-world support to teachers to first identify and then confront racism. These include auditing the texts you use and create, locating Unteach Racism in your Quality Practice Template, and a </a:t>
            </a:r>
            <a:r>
              <a:rPr lang="en-NZ" sz="1800" dirty="0">
                <a:effectLst/>
                <a:latin typeface="Calibri" panose="020F0502020204030204" pitchFamily="34" charset="0"/>
                <a:ea typeface="Calibri" panose="020F0502020204030204" pitchFamily="34" charset="0"/>
              </a:rPr>
              <a:t>guide </a:t>
            </a:r>
            <a:r>
              <a:rPr lang="en-US" sz="1800" dirty="0">
                <a:effectLst/>
                <a:latin typeface="Calibri" panose="020F0502020204030204" pitchFamily="34" charset="0"/>
                <a:ea typeface="Calibri" panose="020F0502020204030204" pitchFamily="34" charset="0"/>
              </a:rPr>
              <a:t>to safe and productive conversations about racism.</a:t>
            </a:r>
            <a:endParaRPr lang="en-NZ" sz="1800" dirty="0">
              <a:effectLst/>
              <a:latin typeface="Calibri" panose="020F0502020204030204" pitchFamily="34" charset="0"/>
              <a:ea typeface="Calibri" panose="020F0502020204030204" pitchFamily="34" charset="0"/>
            </a:endParaRP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A9647E-B937-4AB4-8605-E248EA4D0C15}" type="slidenum">
              <a:rPr lang="en-NZ" smtClean="0"/>
              <a:t>23</a:t>
            </a:fld>
            <a:endParaRPr lang="en-NZ"/>
          </a:p>
        </p:txBody>
      </p:sp>
    </p:spTree>
    <p:extLst>
      <p:ext uri="{BB962C8B-B14F-4D97-AF65-F5344CB8AC3E}">
        <p14:creationId xmlns:p14="http://schemas.microsoft.com/office/powerpoint/2010/main" val="4290339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2A9647E-B937-4AB4-8605-E248EA4D0C15}" type="slidenum">
              <a:rPr lang="en-NZ" smtClean="0"/>
              <a:t>24</a:t>
            </a:fld>
            <a:endParaRPr lang="en-NZ"/>
          </a:p>
        </p:txBody>
      </p:sp>
    </p:spTree>
    <p:extLst>
      <p:ext uri="{BB962C8B-B14F-4D97-AF65-F5344CB8AC3E}">
        <p14:creationId xmlns:p14="http://schemas.microsoft.com/office/powerpoint/2010/main" val="4246150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Unteach Racism toolkit is freely available to download from the website. You can link to this from ‘Join the Movement’ in the main menu or the ‘Unteach Racism toolkit’ link at the bottom of the website.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posters are a great way of encouraging your colleagues to start their journey. You can also share your story on social media along with one of the digital graphics you’ll find in the toolkit. Don't forget to include the hashtag #UnteachRacism to increase the reach.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2A9647E-B937-4AB4-8605-E248EA4D0C15}" type="slidenum">
              <a:rPr lang="en-NZ" smtClean="0"/>
              <a:t>25</a:t>
            </a:fld>
            <a:endParaRPr lang="en-NZ"/>
          </a:p>
        </p:txBody>
      </p:sp>
    </p:spTree>
    <p:extLst>
      <p:ext uri="{BB962C8B-B14F-4D97-AF65-F5344CB8AC3E}">
        <p14:creationId xmlns:p14="http://schemas.microsoft.com/office/powerpoint/2010/main" val="2091967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want to encourage your feedback on the ways the profession have engaged in the Unteach Racism resources and what changes this has meant.  Also, how you have applied the learnings in practice, and what you are already doing in this space.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are interested in sharing your Unteach Racism story with the Teaching Council, please contact us via email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letstalk@teachingcouncil.nz</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A9647E-B937-4AB4-8605-E248EA4D0C15}" type="slidenum">
              <a:rPr lang="en-NZ" smtClean="0"/>
              <a:t>26</a:t>
            </a:fld>
            <a:endParaRPr lang="en-NZ"/>
          </a:p>
        </p:txBody>
      </p:sp>
    </p:spTree>
    <p:extLst>
      <p:ext uri="{BB962C8B-B14F-4D97-AF65-F5344CB8AC3E}">
        <p14:creationId xmlns:p14="http://schemas.microsoft.com/office/powerpoint/2010/main" val="1059234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We’d really appreciate your input on our next steps as we build our resources around confronting and dismantling racism.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Let us know what you need in the next stage of Unteach Racism.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Email: letstalk@teachingcouncil.nz</a:t>
            </a:r>
          </a:p>
        </p:txBody>
      </p:sp>
      <p:sp>
        <p:nvSpPr>
          <p:cNvPr id="4" name="Slide Number Placeholder 3"/>
          <p:cNvSpPr>
            <a:spLocks noGrp="1"/>
          </p:cNvSpPr>
          <p:nvPr>
            <p:ph type="sldNum" sz="quarter" idx="5"/>
          </p:nvPr>
        </p:nvSpPr>
        <p:spPr/>
        <p:txBody>
          <a:bodyPr/>
          <a:lstStyle/>
          <a:p>
            <a:fld id="{52A9647E-B937-4AB4-8605-E248EA4D0C15}" type="slidenum">
              <a:rPr lang="en-NZ" smtClean="0"/>
              <a:t>27</a:t>
            </a:fld>
            <a:endParaRPr lang="en-NZ"/>
          </a:p>
        </p:txBody>
      </p:sp>
    </p:spTree>
    <p:extLst>
      <p:ext uri="{BB962C8B-B14F-4D97-AF65-F5344CB8AC3E}">
        <p14:creationId xmlns:p14="http://schemas.microsoft.com/office/powerpoint/2010/main" val="1095931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Unteach Racism is a call to action and a call to leadership.  Your first steps may be to connect with the app or to sign up to the Unteach Racism quarterly newsletter for updates on when new resources, including the dismantle phase, become available.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may like to lead discussions and share the app with colleagues or include unteach racism in your Professional Growth Cycle.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know everyone will be at a different place in their journey, and that’s great, moving forward in action is the most important next step, and only you can determine what that may be.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A9647E-B937-4AB4-8605-E248EA4D0C15}" type="slidenum">
              <a:rPr lang="en-NZ" smtClean="0"/>
              <a:t>28</a:t>
            </a:fld>
            <a:endParaRPr lang="en-NZ"/>
          </a:p>
        </p:txBody>
      </p:sp>
    </p:spTree>
    <p:extLst>
      <p:ext uri="{BB962C8B-B14F-4D97-AF65-F5344CB8AC3E}">
        <p14:creationId xmlns:p14="http://schemas.microsoft.com/office/powerpoint/2010/main" val="238247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i-FI" sz="1800" i="1" dirty="0">
                <a:effectLst/>
                <a:latin typeface="Calibri" panose="020F0502020204030204" pitchFamily="34" charset="0"/>
                <a:ea typeface="Calibri" panose="020F0502020204030204" pitchFamily="34" charset="0"/>
                <a:cs typeface="Times New Roman" panose="02020603050405020304" pitchFamily="18" charset="0"/>
              </a:rPr>
              <a:t>He manga wai koia kia kore e whitikia?</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Is it a river that cannot be crossed?</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A9647E-B937-4AB4-8605-E248EA4D0C15}" type="slidenum">
              <a:rPr lang="en-NZ" smtClean="0"/>
              <a:t>29</a:t>
            </a:fld>
            <a:endParaRPr lang="en-NZ"/>
          </a:p>
        </p:txBody>
      </p:sp>
    </p:spTree>
    <p:extLst>
      <p:ext uri="{BB962C8B-B14F-4D97-AF65-F5344CB8AC3E}">
        <p14:creationId xmlns:p14="http://schemas.microsoft.com/office/powerpoint/2010/main" val="2880604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for taking the time to enjoy our first webinar.</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We hope this helps you and your setting to take the first step in the Unteach Racism journey.</a:t>
            </a:r>
          </a:p>
        </p:txBody>
      </p:sp>
      <p:sp>
        <p:nvSpPr>
          <p:cNvPr id="4" name="Slide Number Placeholder 3"/>
          <p:cNvSpPr>
            <a:spLocks noGrp="1"/>
          </p:cNvSpPr>
          <p:nvPr>
            <p:ph type="sldNum" sz="quarter" idx="5"/>
          </p:nvPr>
        </p:nvSpPr>
        <p:spPr/>
        <p:txBody>
          <a:bodyPr/>
          <a:lstStyle/>
          <a:p>
            <a:fld id="{52A9647E-B937-4AB4-8605-E248EA4D0C15}" type="slidenum">
              <a:rPr lang="en-NZ" smtClean="0"/>
              <a:t>30</a:t>
            </a:fld>
            <a:endParaRPr lang="en-NZ"/>
          </a:p>
        </p:txBody>
      </p:sp>
    </p:spTree>
    <p:extLst>
      <p:ext uri="{BB962C8B-B14F-4D97-AF65-F5344CB8AC3E}">
        <p14:creationId xmlns:p14="http://schemas.microsoft.com/office/powerpoint/2010/main" val="2189674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Ruia taitea, ruia taitea kia tū ko taikākā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anake</a:t>
            </a:r>
            <a:r>
              <a:rPr lang="fi-FI"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NZ" sz="1200" b="0" i="1" u="none" strike="noStrike" kern="1200" dirty="0">
                <a:solidFill>
                  <a:schemeClr val="tx1"/>
                </a:solidFill>
                <a:effectLst/>
                <a:latin typeface="+mn-lt"/>
                <a:ea typeface="+mn-ea"/>
                <a:cs typeface="+mn-cs"/>
              </a:rPr>
              <a:t>If you shake away the sapwood, then the heartwood remains.</a:t>
            </a:r>
            <a:endParaRPr lang="fi-FI"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mi-NZ" sz="1800" dirty="0">
                <a:effectLst/>
                <a:latin typeface="Calibri" panose="020F0502020204030204" pitchFamily="34" charset="0"/>
                <a:ea typeface="Calibri" panose="020F0502020204030204" pitchFamily="34" charset="0"/>
                <a:cs typeface="Times New Roman" panose="02020603050405020304" pitchFamily="18" charset="0"/>
              </a:rPr>
              <a:t>The first iteration of Unteach Racism went live on Thursday 13 May, 2021.  We acknowledge that the process of identifying, confronting and dismantling racism can feel uncomfortable and expose some vulnerabilities, but we believe that this process will also expose the heartwood – the strength, the rigour and our heart for the tamariki under our care.</a:t>
            </a:r>
          </a:p>
        </p:txBody>
      </p:sp>
      <p:sp>
        <p:nvSpPr>
          <p:cNvPr id="4" name="Slide Number Placeholder 3"/>
          <p:cNvSpPr>
            <a:spLocks noGrp="1"/>
          </p:cNvSpPr>
          <p:nvPr>
            <p:ph type="sldNum" sz="quarter" idx="5"/>
          </p:nvPr>
        </p:nvSpPr>
        <p:spPr/>
        <p:txBody>
          <a:bodyPr/>
          <a:lstStyle/>
          <a:p>
            <a:fld id="{52A9647E-B937-4AB4-8605-E248EA4D0C15}" type="slidenum">
              <a:rPr lang="en-NZ" smtClean="0"/>
              <a:t>3</a:t>
            </a:fld>
            <a:endParaRPr lang="en-NZ"/>
          </a:p>
        </p:txBody>
      </p:sp>
    </p:spTree>
    <p:extLst>
      <p:ext uri="{BB962C8B-B14F-4D97-AF65-F5344CB8AC3E}">
        <p14:creationId xmlns:p14="http://schemas.microsoft.com/office/powerpoint/2010/main" val="144156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 purpose of Unteach Racism is to empower the profession to have safe and productive conversations about racism that result in greater understanding and practice as set out in </a:t>
            </a:r>
            <a:r>
              <a:rPr lang="en-NZ" sz="1800" i="1" dirty="0">
                <a:effectLst/>
                <a:latin typeface="Calibri" panose="020F0502020204030204" pitchFamily="34" charset="0"/>
                <a:ea typeface="Calibri" panose="020F0502020204030204" pitchFamily="34" charset="0"/>
                <a:cs typeface="Times New Roman" panose="02020603050405020304" pitchFamily="18" charset="0"/>
              </a:rPr>
              <a:t>Our Code, Our Standards</a:t>
            </a:r>
            <a:r>
              <a:rPr lang="en-NZ" sz="1800" dirty="0">
                <a:effectLst/>
                <a:latin typeface="Calibri" panose="020F0502020204030204" pitchFamily="34" charset="0"/>
                <a:ea typeface="Calibri" panose="020F0502020204030204" pitchFamily="34" charset="0"/>
                <a:cs typeface="Times New Roman" panose="02020603050405020304" pitchFamily="18" charset="0"/>
              </a:rPr>
              <a:t> | </a:t>
            </a:r>
            <a:r>
              <a:rPr lang="en-NZ" sz="1800" i="1" dirty="0" err="1">
                <a:effectLst/>
                <a:latin typeface="Calibri" panose="020F0502020204030204" pitchFamily="34" charset="0"/>
                <a:ea typeface="Calibri" panose="020F0502020204030204" pitchFamily="34" charset="0"/>
                <a:cs typeface="Times New Roman" panose="02020603050405020304" pitchFamily="18" charset="0"/>
              </a:rPr>
              <a:t>Ngā</a:t>
            </a:r>
            <a:r>
              <a:rPr lang="en-NZ" sz="1800" i="1" dirty="0">
                <a:effectLst/>
                <a:latin typeface="Calibri" panose="020F0502020204030204" pitchFamily="34" charset="0"/>
                <a:ea typeface="Calibri" panose="020F0502020204030204" pitchFamily="34" charset="0"/>
                <a:cs typeface="Times New Roman" panose="02020603050405020304" pitchFamily="18" charset="0"/>
              </a:rPr>
              <a:t> Tikanga </a:t>
            </a:r>
            <a:r>
              <a:rPr lang="en-NZ" sz="1800" i="1" dirty="0" err="1">
                <a:effectLst/>
                <a:latin typeface="Calibri" panose="020F0502020204030204" pitchFamily="34" charset="0"/>
                <a:ea typeface="Calibri" panose="020F0502020204030204" pitchFamily="34" charset="0"/>
                <a:cs typeface="Times New Roman" panose="02020603050405020304" pitchFamily="18" charset="0"/>
              </a:rPr>
              <a:t>Matatika</a:t>
            </a:r>
            <a:r>
              <a:rPr lang="en-NZ" sz="1800" i="1" dirty="0">
                <a:effectLst/>
                <a:latin typeface="Calibri" panose="020F0502020204030204" pitchFamily="34" charset="0"/>
                <a:ea typeface="Calibri" panose="020F0502020204030204" pitchFamily="34" charset="0"/>
                <a:cs typeface="Times New Roman" panose="02020603050405020304" pitchFamily="18" charset="0"/>
              </a:rPr>
              <a:t> </a:t>
            </a:r>
            <a:r>
              <a:rPr lang="en-NZ" sz="1800" i="1" dirty="0" err="1">
                <a:effectLst/>
                <a:latin typeface="Calibri" panose="020F0502020204030204" pitchFamily="34" charset="0"/>
                <a:ea typeface="Calibri" panose="020F0502020204030204" pitchFamily="34" charset="0"/>
                <a:cs typeface="Times New Roman" panose="02020603050405020304" pitchFamily="18" charset="0"/>
              </a:rPr>
              <a:t>Ngā</a:t>
            </a:r>
            <a:r>
              <a:rPr lang="en-NZ" sz="1800" i="1" dirty="0">
                <a:effectLst/>
                <a:latin typeface="Calibri" panose="020F0502020204030204" pitchFamily="34" charset="0"/>
                <a:ea typeface="Calibri" panose="020F0502020204030204" pitchFamily="34" charset="0"/>
                <a:cs typeface="Times New Roman" panose="02020603050405020304" pitchFamily="18" charset="0"/>
              </a:rPr>
              <a:t> </a:t>
            </a:r>
            <a:r>
              <a:rPr lang="en-NZ" sz="1800" i="1" dirty="0" err="1">
                <a:effectLst/>
                <a:latin typeface="Calibri" panose="020F0502020204030204" pitchFamily="34" charset="0"/>
                <a:ea typeface="Calibri" panose="020F0502020204030204" pitchFamily="34" charset="0"/>
                <a:cs typeface="Times New Roman" panose="02020603050405020304" pitchFamily="18" charset="0"/>
              </a:rPr>
              <a:t>Paerewa</a:t>
            </a:r>
            <a:r>
              <a:rPr lang="en-NZ" sz="1800" i="1" dirty="0">
                <a:effectLst/>
                <a:latin typeface="Calibri" panose="020F0502020204030204" pitchFamily="34" charset="0"/>
                <a:ea typeface="Calibri" panose="020F0502020204030204" pitchFamily="34" charset="0"/>
                <a:cs typeface="Times New Roman" panose="02020603050405020304" pitchFamily="18" charset="0"/>
              </a:rPr>
              <a:t>.</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dirty="0">
                <a:effectLst/>
                <a:latin typeface="Calibri" panose="020F0502020204030204" pitchFamily="34" charset="0"/>
                <a:ea typeface="Calibri" panose="020F0502020204030204" pitchFamily="34" charset="0"/>
                <a:cs typeface="Times New Roman" panose="02020603050405020304" pitchFamily="18" charset="0"/>
              </a:rPr>
              <a:t>To achieve this purpose, we will equip teachers with tools to identify, confront, and dismantle bias and prejudice.  Our goal is an education system that is free from racism.</a:t>
            </a:r>
            <a:endParaRPr lang="en-NZ" dirty="0"/>
          </a:p>
        </p:txBody>
      </p:sp>
      <p:sp>
        <p:nvSpPr>
          <p:cNvPr id="4" name="Slide Number Placeholder 3"/>
          <p:cNvSpPr>
            <a:spLocks noGrp="1"/>
          </p:cNvSpPr>
          <p:nvPr>
            <p:ph type="sldNum" sz="quarter" idx="5"/>
          </p:nvPr>
        </p:nvSpPr>
        <p:spPr/>
        <p:txBody>
          <a:bodyPr/>
          <a:lstStyle/>
          <a:p>
            <a:fld id="{52A9647E-B937-4AB4-8605-E248EA4D0C15}" type="slidenum">
              <a:rPr lang="en-NZ" smtClean="0"/>
              <a:t>4</a:t>
            </a:fld>
            <a:endParaRPr lang="en-NZ"/>
          </a:p>
        </p:txBody>
      </p:sp>
    </p:spTree>
    <p:extLst>
      <p:ext uri="{BB962C8B-B14F-4D97-AF65-F5344CB8AC3E}">
        <p14:creationId xmlns:p14="http://schemas.microsoft.com/office/powerpoint/2010/main" val="1751062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partnered with the NZ Human Rights Commission, who launched the first </a:t>
            </a:r>
            <a:r>
              <a:rPr lang="en-NZ" sz="1800" dirty="0">
                <a:effectLst/>
                <a:latin typeface="Calibri" panose="020F0502020204030204" pitchFamily="34" charset="0"/>
                <a:ea typeface="Calibri" panose="020F0502020204030204" pitchFamily="34" charset="0"/>
                <a:cs typeface="Times New Roman" panose="02020603050405020304" pitchFamily="18" charset="0"/>
              </a:rPr>
              <a:t>nationwide anti-racism campaign in 2017 called </a:t>
            </a:r>
            <a:r>
              <a:rPr lang="en-NZ" sz="1800" i="1" dirty="0">
                <a:effectLst/>
                <a:latin typeface="Calibri" panose="020F0502020204030204" pitchFamily="34" charset="0"/>
                <a:ea typeface="Calibri" panose="020F0502020204030204" pitchFamily="34" charset="0"/>
                <a:cs typeface="Times New Roman" panose="02020603050405020304" pitchFamily="18" charset="0"/>
              </a:rPr>
              <a:t>‘Give Nothing to Racism’.</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also acknowledge the support in this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kaupapa</a:t>
            </a:r>
            <a:r>
              <a:rPr lang="en-US" sz="1800" dirty="0">
                <a:effectLst/>
                <a:latin typeface="Calibri" panose="020F0502020204030204" pitchFamily="34" charset="0"/>
                <a:ea typeface="Calibri" panose="020F0502020204030204" pitchFamily="34" charset="0"/>
                <a:cs typeface="Times New Roman" panose="02020603050405020304" pitchFamily="18" charset="0"/>
              </a:rPr>
              <a:t> since 2018 by our expert thought leader group, which included the voices of teachers, principals and children, along with a range of agencies who share the aspiration to dismantle racism in Aotearoa New Zealand. We are not the experts, but have engaged with experts, to ensure that the project is informed by best practice.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 </a:t>
            </a:r>
            <a:r>
              <a:rPr lang="en-NZ" sz="1800" dirty="0">
                <a:effectLst/>
                <a:latin typeface="Calibri" panose="020F0502020204030204" pitchFamily="34" charset="0"/>
                <a:ea typeface="Calibri" panose="020F0502020204030204" pitchFamily="34" charset="0"/>
                <a:cs typeface="Times New Roman" panose="02020603050405020304" pitchFamily="18" charset="0"/>
              </a:rPr>
              <a:t>April 2019, the Teaching Council’s Governing Board approved ‘Unteach Racism’ in education as the core concept for the initiative, which raises the status of resisting racism in education, making it a desirable and necessary movement to belong to. </a:t>
            </a:r>
          </a:p>
        </p:txBody>
      </p:sp>
      <p:sp>
        <p:nvSpPr>
          <p:cNvPr id="4" name="Slide Number Placeholder 3"/>
          <p:cNvSpPr>
            <a:spLocks noGrp="1"/>
          </p:cNvSpPr>
          <p:nvPr>
            <p:ph type="sldNum" sz="quarter" idx="5"/>
          </p:nvPr>
        </p:nvSpPr>
        <p:spPr/>
        <p:txBody>
          <a:bodyPr/>
          <a:lstStyle/>
          <a:p>
            <a:fld id="{52A9647E-B937-4AB4-8605-E248EA4D0C15}" type="slidenum">
              <a:rPr lang="en-NZ" smtClean="0"/>
              <a:t>5</a:t>
            </a:fld>
            <a:endParaRPr lang="en-NZ"/>
          </a:p>
        </p:txBody>
      </p:sp>
    </p:spTree>
    <p:extLst>
      <p:ext uri="{BB962C8B-B14F-4D97-AF65-F5344CB8AC3E}">
        <p14:creationId xmlns:p14="http://schemas.microsoft.com/office/powerpoint/2010/main" val="2579830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In 2018,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New Zealand School Trustees Association </a:t>
            </a:r>
            <a:r>
              <a:rPr lang="en-NZ" sz="1800" dirty="0">
                <a:effectLst/>
                <a:latin typeface="Calibri" panose="020F0502020204030204" pitchFamily="34" charset="0"/>
                <a:ea typeface="Calibri" panose="020F0502020204030204" pitchFamily="34" charset="0"/>
                <a:cs typeface="Times New Roman" panose="02020603050405020304" pitchFamily="18" charset="0"/>
              </a:rPr>
              <a:t>and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The Office of the Children’s Commissioner </a:t>
            </a:r>
            <a:r>
              <a:rPr lang="en-NZ" sz="1800" dirty="0">
                <a:effectLst/>
                <a:latin typeface="Calibri" panose="020F0502020204030204" pitchFamily="34" charset="0"/>
                <a:ea typeface="Calibri" panose="020F0502020204030204" pitchFamily="34" charset="0"/>
                <a:cs typeface="Times New Roman" panose="02020603050405020304" pitchFamily="18" charset="0"/>
              </a:rPr>
              <a:t>published </a:t>
            </a:r>
            <a:r>
              <a:rPr lang="en-NZ" sz="1800" i="1" dirty="0">
                <a:effectLst/>
                <a:latin typeface="Calibri" panose="020F0502020204030204" pitchFamily="34" charset="0"/>
                <a:ea typeface="Calibri" panose="020F0502020204030204" pitchFamily="34" charset="0"/>
                <a:cs typeface="Times New Roman" panose="02020603050405020304" pitchFamily="18" charset="0"/>
              </a:rPr>
              <a:t>Education Matters to Me</a:t>
            </a:r>
            <a:r>
              <a:rPr lang="en-NZ" sz="1800" dirty="0">
                <a:effectLst/>
                <a:latin typeface="Calibri" panose="020F0502020204030204" pitchFamily="34" charset="0"/>
                <a:ea typeface="Calibri" panose="020F0502020204030204" pitchFamily="34" charset="0"/>
                <a:cs typeface="Times New Roman" panose="02020603050405020304" pitchFamily="18" charset="0"/>
              </a:rPr>
              <a:t>, a collection of reports about how children and young people experience school and what could be improved in the education system to help make them experience it more positively. </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From their analysis, six key insights were identified, including “People at school are racist towards me”.  The learner voice in </a:t>
            </a:r>
            <a:r>
              <a:rPr lang="en-NZ" sz="1800" i="1" dirty="0">
                <a:effectLst/>
                <a:latin typeface="Calibri" panose="020F0502020204030204" pitchFamily="34" charset="0"/>
                <a:ea typeface="Calibri" panose="020F0502020204030204" pitchFamily="34" charset="0"/>
                <a:cs typeface="Times New Roman" panose="02020603050405020304" pitchFamily="18" charset="0"/>
              </a:rPr>
              <a:t>Education Matters to Me </a:t>
            </a:r>
            <a:r>
              <a:rPr lang="en-NZ" sz="1800" dirty="0">
                <a:effectLst/>
                <a:latin typeface="Calibri" panose="020F0502020204030204" pitchFamily="34" charset="0"/>
                <a:ea typeface="Calibri" panose="020F0502020204030204" pitchFamily="34" charset="0"/>
                <a:cs typeface="Times New Roman" panose="02020603050405020304" pitchFamily="18" charset="0"/>
              </a:rPr>
              <a:t>was the impetus for our initiative……</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 such as this quote from a student who participated in the report.</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Following this, the Council undertook a literature scan, and themes emerged about the existence of inequitable outcomes for learners, teachers who have lower expectations for Māori learners, and the need for teachers to build their own cultural competency. </a:t>
            </a:r>
          </a:p>
        </p:txBody>
      </p:sp>
      <p:sp>
        <p:nvSpPr>
          <p:cNvPr id="4" name="Slide Number Placeholder 3"/>
          <p:cNvSpPr>
            <a:spLocks noGrp="1"/>
          </p:cNvSpPr>
          <p:nvPr>
            <p:ph type="sldNum" sz="quarter" idx="5"/>
          </p:nvPr>
        </p:nvSpPr>
        <p:spPr/>
        <p:txBody>
          <a:bodyPr/>
          <a:lstStyle/>
          <a:p>
            <a:fld id="{52A9647E-B937-4AB4-8605-E248EA4D0C15}" type="slidenum">
              <a:rPr lang="en-NZ" smtClean="0"/>
              <a:t>6</a:t>
            </a:fld>
            <a:endParaRPr lang="en-NZ"/>
          </a:p>
        </p:txBody>
      </p:sp>
    </p:spTree>
    <p:extLst>
      <p:ext uri="{BB962C8B-B14F-4D97-AF65-F5344CB8AC3E}">
        <p14:creationId xmlns:p14="http://schemas.microsoft.com/office/powerpoint/2010/main" val="2925760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Teaching Council’s kawa and tikanga is evident in Unteach Racism. It lists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Whakamana</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Manaakitanga</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Pono</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Whanaungatanga</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as </a:t>
            </a: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t>
            </a:r>
            <a:r>
              <a:rPr lang="en-AU"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uara</a:t>
            </a: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that underpin all of the Council’s work, including </a:t>
            </a:r>
            <a:r>
              <a:rPr lang="en-AU"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Our Code, Our Standards | </a:t>
            </a:r>
            <a:r>
              <a:rPr lang="en-AU"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Ngā</a:t>
            </a:r>
            <a:r>
              <a:rPr lang="en-AU"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Tikanga </a:t>
            </a:r>
            <a:r>
              <a:rPr lang="en-AU"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Matatika</a:t>
            </a:r>
            <a:r>
              <a:rPr lang="en-AU"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AU"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Ngā</a:t>
            </a:r>
            <a:r>
              <a:rPr lang="en-AU"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AU"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Paerewa</a:t>
            </a:r>
            <a:r>
              <a:rPr lang="en-AU"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backbone of the system put in place to build coherence and promote notions of building partnerships and strengthening the teaching profession.</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A9647E-B937-4AB4-8605-E248EA4D0C15}" type="slidenum">
              <a:rPr lang="en-NZ" smtClean="0"/>
              <a:t>7</a:t>
            </a:fld>
            <a:endParaRPr lang="en-NZ"/>
          </a:p>
        </p:txBody>
      </p:sp>
    </p:spTree>
    <p:extLst>
      <p:ext uri="{BB962C8B-B14F-4D97-AF65-F5344CB8AC3E}">
        <p14:creationId xmlns:p14="http://schemas.microsoft.com/office/powerpoint/2010/main" val="148735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Unteach Racism is embedded within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Our Code</a:t>
            </a: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Ngā</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Tikanga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Matatika</a:t>
            </a:r>
            <a:r>
              <a:rPr lang="en-US" sz="1800" dirty="0">
                <a:effectLst/>
                <a:latin typeface="Calibri" panose="020F0502020204030204" pitchFamily="34" charset="0"/>
                <a:ea typeface="Calibri" panose="020F0502020204030204" pitchFamily="34" charset="0"/>
                <a:cs typeface="Times New Roman" panose="02020603050405020304" pitchFamily="18" charset="0"/>
              </a:rPr>
              <a:t> commitments.  It is not something added on top of teacher practice, but rather lifts awareness by placing a lens over the commitments.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 idea of ‘unteaching’ means that teachers and leaders can</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actively </a:t>
            </a:r>
            <a:r>
              <a:rPr lang="en-NZ" sz="1800" dirty="0">
                <a:effectLst/>
                <a:latin typeface="Calibri" panose="020F0502020204030204" pitchFamily="34" charset="0"/>
                <a:ea typeface="Calibri" panose="020F0502020204030204" pitchFamily="34" charset="0"/>
                <a:cs typeface="Times New Roman" panose="02020603050405020304" pitchFamily="18" charset="0"/>
              </a:rPr>
              <a:t>work to reverse the lessons society teaches learners about who is less valued, by learning and reflecting on their practice.  </a:t>
            </a:r>
          </a:p>
          <a:p>
            <a:pPr marL="342900" lvl="0" indent="-342900">
              <a:lnSpc>
                <a:spcPct val="107000"/>
              </a:lnSpc>
              <a:spcAft>
                <a:spcPts val="800"/>
              </a:spcAft>
              <a:buFont typeface="Arial" panose="020B0604020202020204" pitchFamily="34" charset="0"/>
              <a:buChar char="•"/>
              <a:tabLst>
                <a:tab pos="457200" algn="l"/>
              </a:tabLst>
            </a:pPr>
            <a:r>
              <a:rPr lang="en-NZ" sz="1800" dirty="0">
                <a:effectLst/>
                <a:latin typeface="Calibri" panose="020F0502020204030204" pitchFamily="34" charset="0"/>
                <a:ea typeface="Calibri" panose="020F0502020204030204" pitchFamily="34" charset="0"/>
                <a:cs typeface="Times New Roman" panose="02020603050405020304" pitchFamily="18" charset="0"/>
              </a:rPr>
              <a:t>Unteaching Racism acknowledges the unique skills and experience teachers have, and their position of influence and expertise in being able to address this challenge. We know they will inspire others to do the same and therefore it is a powerful call to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action</a:t>
            </a:r>
            <a:r>
              <a:rPr lang="en-NZ"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52A9647E-B937-4AB4-8605-E248EA4D0C15}" type="slidenum">
              <a:rPr lang="en-NZ" smtClean="0"/>
              <a:t>8</a:t>
            </a:fld>
            <a:endParaRPr lang="en-NZ"/>
          </a:p>
        </p:txBody>
      </p:sp>
    </p:spTree>
    <p:extLst>
      <p:ext uri="{BB962C8B-B14F-4D97-AF65-F5344CB8AC3E}">
        <p14:creationId xmlns:p14="http://schemas.microsoft.com/office/powerpoint/2010/main" val="134318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i="1" dirty="0">
                <a:effectLst/>
                <a:latin typeface="Calibri" panose="020F0502020204030204" pitchFamily="34" charset="0"/>
                <a:ea typeface="Calibri" panose="020F0502020204030204" pitchFamily="34" charset="0"/>
                <a:cs typeface="Times New Roman" panose="02020603050405020304" pitchFamily="18" charset="0"/>
              </a:rPr>
              <a:t>The Code of Professional Responsibility: Examples in Practice </a:t>
            </a:r>
            <a:r>
              <a:rPr lang="en-NZ" sz="1800" dirty="0">
                <a:effectLst/>
                <a:latin typeface="Calibri" panose="020F0502020204030204" pitchFamily="34" charset="0"/>
                <a:ea typeface="Calibri" panose="020F0502020204030204" pitchFamily="34" charset="0"/>
                <a:cs typeface="Times New Roman" panose="02020603050405020304" pitchFamily="18" charset="0"/>
              </a:rPr>
              <a:t>provides</a:t>
            </a:r>
            <a:r>
              <a:rPr lang="en-NZ" sz="1800" i="1"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a:effectLst/>
                <a:latin typeface="Calibri" panose="020F0502020204030204" pitchFamily="34" charset="0"/>
                <a:ea typeface="Calibri" panose="020F0502020204030204" pitchFamily="34" charset="0"/>
                <a:cs typeface="Times New Roman" panose="02020603050405020304" pitchFamily="18" charset="0"/>
              </a:rPr>
              <a:t>positive examples of behaviours that would starve racism and unacceptable behaviours that would feed it.  </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Take a moment to reflect on these examples of feeding and starving racism in everyday teacher practice.</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learning environments can feed or starve racism. The idea of ‘unteaching’ means that teachers and leaders can actively work to reverse the lessons society teaches learners about who is less valued, by learning and reflecting on their practice.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A9647E-B937-4AB4-8605-E248EA4D0C15}" type="slidenum">
              <a:rPr lang="en-NZ" smtClean="0"/>
              <a:t>9</a:t>
            </a:fld>
            <a:endParaRPr lang="en-NZ"/>
          </a:p>
        </p:txBody>
      </p:sp>
    </p:spTree>
    <p:extLst>
      <p:ext uri="{BB962C8B-B14F-4D97-AF65-F5344CB8AC3E}">
        <p14:creationId xmlns:p14="http://schemas.microsoft.com/office/powerpoint/2010/main" val="42261282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7C4FA2E-4386-3848-951E-D49BEA86DA05}"/>
              </a:ext>
            </a:extLst>
          </p:cNvPr>
          <p:cNvSpPr>
            <a:spLocks noGrp="1"/>
          </p:cNvSpPr>
          <p:nvPr>
            <p:ph type="subTitle" idx="1" hasCustomPrompt="1"/>
          </p:nvPr>
        </p:nvSpPr>
        <p:spPr>
          <a:xfrm>
            <a:off x="4348481" y="4036291"/>
            <a:ext cx="7141558" cy="921472"/>
          </a:xfrm>
        </p:spPr>
        <p:txBody>
          <a:bodyPr/>
          <a:lstStyle>
            <a:lvl1pPr marL="0" indent="0" algn="l">
              <a:buNone/>
              <a:defRPr sz="2400" baseline="0">
                <a:solidFill>
                  <a:schemeClr val="bg1"/>
                </a:solidFill>
                <a:latin typeface="WORK SANS MEDIUM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your subtitle</a:t>
            </a:r>
          </a:p>
        </p:txBody>
      </p:sp>
      <p:sp>
        <p:nvSpPr>
          <p:cNvPr id="8" name="Title 1">
            <a:extLst>
              <a:ext uri="{FF2B5EF4-FFF2-40B4-BE49-F238E27FC236}">
                <a16:creationId xmlns:a16="http://schemas.microsoft.com/office/drawing/2014/main" id="{1BC0342D-F870-2A49-8000-3C59902B8F6F}"/>
              </a:ext>
            </a:extLst>
          </p:cNvPr>
          <p:cNvSpPr>
            <a:spLocks noGrp="1"/>
          </p:cNvSpPr>
          <p:nvPr>
            <p:ph type="title" hasCustomPrompt="1"/>
          </p:nvPr>
        </p:nvSpPr>
        <p:spPr>
          <a:xfrm>
            <a:off x="4348481" y="599200"/>
            <a:ext cx="7141558" cy="3326255"/>
          </a:xfrm>
        </p:spPr>
        <p:txBody>
          <a:bodyPr/>
          <a:lstStyle>
            <a:lvl1pPr>
              <a:defRPr sz="4800" baseline="0">
                <a:solidFill>
                  <a:schemeClr val="bg1"/>
                </a:solidFill>
                <a:latin typeface="WORK SANS BOLD ROMAN" pitchFamily="2" charset="77"/>
              </a:defRPr>
            </a:lvl1pPr>
          </a:lstStyle>
          <a:p>
            <a:r>
              <a:rPr lang="en-US" dirty="0"/>
              <a:t>Presentation title</a:t>
            </a:r>
          </a:p>
        </p:txBody>
      </p:sp>
    </p:spTree>
    <p:extLst>
      <p:ext uri="{BB962C8B-B14F-4D97-AF65-F5344CB8AC3E}">
        <p14:creationId xmlns:p14="http://schemas.microsoft.com/office/powerpoint/2010/main" val="399146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396000"/>
            <a:ext cx="11255141" cy="1325563"/>
          </a:xfrm>
        </p:spPr>
        <p:txBody>
          <a:bodyPr/>
          <a:lstStyle>
            <a:lvl1pPr>
              <a:defRPr baseline="0">
                <a:solidFill>
                  <a:schemeClr val="tx1"/>
                </a:solidFill>
                <a:latin typeface="WORK SANS BOLD ROMAN" pitchFamily="2" charset="77"/>
              </a:defRPr>
            </a:lvl1pPr>
          </a:lstStyle>
          <a:p>
            <a:r>
              <a:rPr lang="en-US" dirty="0"/>
              <a:t>Content slide header</a:t>
            </a:r>
          </a:p>
        </p:txBody>
      </p:sp>
      <p:sp>
        <p:nvSpPr>
          <p:cNvPr id="3" name="Content Placeholder 2"/>
          <p:cNvSpPr>
            <a:spLocks noGrp="1"/>
          </p:cNvSpPr>
          <p:nvPr>
            <p:ph idx="1" hasCustomPrompt="1"/>
          </p:nvPr>
        </p:nvSpPr>
        <p:spPr/>
        <p:txBody>
          <a:bodyPr/>
          <a:lstStyle>
            <a:lvl1pPr>
              <a:defRPr baseline="0">
                <a:latin typeface="WORK SANS REGULAR ROMAN" pitchFamily="2" charset="77"/>
              </a:defRPr>
            </a:lvl1pPr>
            <a:lvl2pPr marL="800100" indent="-342900">
              <a:buFont typeface="Arial" panose="020B0604020202020204" pitchFamily="34" charset="0"/>
              <a:buChar char="•"/>
              <a:defRPr baseline="0">
                <a:latin typeface="WORK SANS REGULAR ROMAN" pitchFamily="2" charset="77"/>
              </a:defRPr>
            </a:lvl2pPr>
          </a:lstStyle>
          <a:p>
            <a:pPr lvl="0"/>
            <a:r>
              <a:rPr lang="en-US" dirty="0"/>
              <a:t>Content slide, use this for most of your content</a:t>
            </a:r>
          </a:p>
          <a:p>
            <a:pPr lvl="1"/>
            <a:endParaRPr lang="en-US" dirty="0"/>
          </a:p>
        </p:txBody>
      </p:sp>
    </p:spTree>
    <p:extLst>
      <p:ext uri="{BB962C8B-B14F-4D97-AF65-F5344CB8AC3E}">
        <p14:creationId xmlns:p14="http://schemas.microsoft.com/office/powerpoint/2010/main" val="3794442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396000"/>
            <a:ext cx="11255141" cy="1325563"/>
          </a:xfrm>
        </p:spPr>
        <p:txBody>
          <a:bodyPr/>
          <a:lstStyle>
            <a:lvl1pPr>
              <a:defRPr baseline="0">
                <a:solidFill>
                  <a:schemeClr val="bg1"/>
                </a:solidFill>
                <a:latin typeface="WORK SANS BOLD ROMAN" pitchFamily="2" charset="77"/>
              </a:defRPr>
            </a:lvl1pPr>
          </a:lstStyle>
          <a:p>
            <a:r>
              <a:rPr lang="en-US" dirty="0"/>
              <a:t>Content slide header</a:t>
            </a:r>
          </a:p>
        </p:txBody>
      </p:sp>
      <p:sp>
        <p:nvSpPr>
          <p:cNvPr id="3" name="Content Placeholder 2"/>
          <p:cNvSpPr>
            <a:spLocks noGrp="1"/>
          </p:cNvSpPr>
          <p:nvPr>
            <p:ph idx="1" hasCustomPrompt="1"/>
          </p:nvPr>
        </p:nvSpPr>
        <p:spPr/>
        <p:txBody>
          <a:bodyPr/>
          <a:lstStyle>
            <a:lvl1pPr>
              <a:defRPr baseline="0">
                <a:solidFill>
                  <a:schemeClr val="bg1"/>
                </a:solidFill>
                <a:latin typeface="WORK SANS REGULAR ROMAN" pitchFamily="2" charset="77"/>
              </a:defRPr>
            </a:lvl1pPr>
            <a:lvl2pPr marL="800100" indent="-342900">
              <a:buFont typeface="Arial" panose="020B0604020202020204" pitchFamily="34" charset="0"/>
              <a:buChar char="•"/>
              <a:defRPr baseline="0">
                <a:solidFill>
                  <a:schemeClr val="bg1"/>
                </a:solidFill>
                <a:latin typeface="WORK SANS REGULAR ROMAN" pitchFamily="2" charset="77"/>
              </a:defRPr>
            </a:lvl2pPr>
          </a:lstStyle>
          <a:p>
            <a:pPr lvl="0"/>
            <a:r>
              <a:rPr lang="en-US" dirty="0"/>
              <a:t>Content slide, use this for most of your content</a:t>
            </a:r>
          </a:p>
          <a:p>
            <a:pPr lvl="1"/>
            <a:endParaRPr lang="en-US" dirty="0"/>
          </a:p>
        </p:txBody>
      </p:sp>
    </p:spTree>
    <p:extLst>
      <p:ext uri="{BB962C8B-B14F-4D97-AF65-F5344CB8AC3E}">
        <p14:creationId xmlns:p14="http://schemas.microsoft.com/office/powerpoint/2010/main" val="1863076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396000"/>
            <a:ext cx="11255141" cy="1325563"/>
          </a:xfrm>
        </p:spPr>
        <p:txBody>
          <a:bodyPr/>
          <a:lstStyle>
            <a:lvl1pPr>
              <a:defRPr baseline="0">
                <a:solidFill>
                  <a:schemeClr val="bg1"/>
                </a:solidFill>
                <a:latin typeface="WORK SANS BOLD ROMAN" pitchFamily="2" charset="77"/>
              </a:defRPr>
            </a:lvl1pPr>
          </a:lstStyle>
          <a:p>
            <a:r>
              <a:rPr lang="en-US" dirty="0"/>
              <a:t>Content slide header</a:t>
            </a:r>
          </a:p>
        </p:txBody>
      </p:sp>
      <p:sp>
        <p:nvSpPr>
          <p:cNvPr id="3" name="Content Placeholder 2"/>
          <p:cNvSpPr>
            <a:spLocks noGrp="1"/>
          </p:cNvSpPr>
          <p:nvPr>
            <p:ph idx="1" hasCustomPrompt="1"/>
          </p:nvPr>
        </p:nvSpPr>
        <p:spPr/>
        <p:txBody>
          <a:bodyPr/>
          <a:lstStyle>
            <a:lvl1pPr>
              <a:defRPr baseline="0">
                <a:solidFill>
                  <a:schemeClr val="bg1"/>
                </a:solidFill>
                <a:latin typeface="WORK SANS REGULAR ROMAN" pitchFamily="2" charset="77"/>
              </a:defRPr>
            </a:lvl1pPr>
            <a:lvl2pPr marL="800100" indent="-342900">
              <a:buFont typeface="Arial" panose="020B0604020202020204" pitchFamily="34" charset="0"/>
              <a:buChar char="•"/>
              <a:defRPr baseline="0">
                <a:solidFill>
                  <a:schemeClr val="bg1"/>
                </a:solidFill>
                <a:latin typeface="WORK SANS REGULAR ROMAN" pitchFamily="2" charset="77"/>
              </a:defRPr>
            </a:lvl2pPr>
          </a:lstStyle>
          <a:p>
            <a:pPr lvl="0"/>
            <a:r>
              <a:rPr lang="en-US" dirty="0"/>
              <a:t>Content slide, use this for most of your content</a:t>
            </a:r>
          </a:p>
          <a:p>
            <a:pPr lvl="1"/>
            <a:endParaRPr lang="en-US" dirty="0"/>
          </a:p>
        </p:txBody>
      </p:sp>
    </p:spTree>
    <p:extLst>
      <p:ext uri="{BB962C8B-B14F-4D97-AF65-F5344CB8AC3E}">
        <p14:creationId xmlns:p14="http://schemas.microsoft.com/office/powerpoint/2010/main" val="3105592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396000"/>
            <a:ext cx="11255141" cy="1325563"/>
          </a:xfrm>
        </p:spPr>
        <p:txBody>
          <a:bodyPr/>
          <a:lstStyle>
            <a:lvl1pPr>
              <a:defRPr baseline="0">
                <a:solidFill>
                  <a:schemeClr val="tx1"/>
                </a:solidFill>
                <a:latin typeface="WORK SANS BOLD ROMAN" pitchFamily="2" charset="77"/>
              </a:defRPr>
            </a:lvl1pPr>
          </a:lstStyle>
          <a:p>
            <a:r>
              <a:rPr lang="en-US" dirty="0"/>
              <a:t>Content slide columns header </a:t>
            </a:r>
          </a:p>
        </p:txBody>
      </p:sp>
      <p:sp>
        <p:nvSpPr>
          <p:cNvPr id="3" name="Content Placeholder 2"/>
          <p:cNvSpPr>
            <a:spLocks noGrp="1"/>
          </p:cNvSpPr>
          <p:nvPr>
            <p:ph sz="half" idx="1"/>
          </p:nvPr>
        </p:nvSpPr>
        <p:spPr>
          <a:xfrm>
            <a:off x="487680" y="1825625"/>
            <a:ext cx="5400000" cy="4351338"/>
          </a:xfrm>
        </p:spPr>
        <p:txBody>
          <a:bodyPr/>
          <a:lstStyle>
            <a:lvl1pPr>
              <a:defRPr baseline="0">
                <a:latin typeface="WORK SANS REGULAR ROMAN" pitchFamily="2" charset="77"/>
              </a:defRPr>
            </a:lvl1pPr>
            <a:lvl2pPr>
              <a:defRPr baseline="0">
                <a:latin typeface="WORK SANS REGULAR ROMAN" pitchFamily="2" charset="77"/>
              </a:defRPr>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342821" y="1825625"/>
            <a:ext cx="5400000" cy="4351338"/>
          </a:xfrm>
        </p:spPr>
        <p:txBody>
          <a:bodyPr/>
          <a:lstStyle>
            <a:lvl1pPr>
              <a:defRPr baseline="0">
                <a:latin typeface="WORK SANS REGULAR ROMAN" pitchFamily="2" charset="77"/>
              </a:defRPr>
            </a:lvl1pPr>
            <a:lvl2pPr>
              <a:defRPr baseline="0">
                <a:latin typeface="WORK SANS REGULAR ROMAN" pitchFamily="2" charset="77"/>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44424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28FBD96-C0FF-6048-99EF-67C5A0182D62}"/>
              </a:ext>
            </a:extLst>
          </p:cNvPr>
          <p:cNvSpPr>
            <a:spLocks noGrp="1"/>
          </p:cNvSpPr>
          <p:nvPr>
            <p:ph type="pic" sz="quarter" idx="10"/>
          </p:nvPr>
        </p:nvSpPr>
        <p:spPr>
          <a:xfrm>
            <a:off x="396000" y="468000"/>
            <a:ext cx="5449888" cy="5760000"/>
          </a:xfrm>
        </p:spPr>
        <p:txBody>
          <a:bodyPr/>
          <a:lstStyle>
            <a:lvl1pPr marL="0" indent="0">
              <a:buNone/>
              <a:defRPr baseline="0">
                <a:latin typeface="WORK SANS REGULAR ROMAN" pitchFamily="2" charset="77"/>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448E91D3-9F73-A741-8F8F-B8B5A632AFD6}"/>
              </a:ext>
            </a:extLst>
          </p:cNvPr>
          <p:cNvSpPr>
            <a:spLocks noGrp="1"/>
          </p:cNvSpPr>
          <p:nvPr>
            <p:ph type="body" sz="quarter" idx="11"/>
          </p:nvPr>
        </p:nvSpPr>
        <p:spPr>
          <a:xfrm>
            <a:off x="6264275" y="1346885"/>
            <a:ext cx="5437188" cy="4201427"/>
          </a:xfrm>
        </p:spPr>
        <p:txBody>
          <a:bodyPr/>
          <a:lstStyle>
            <a:lvl1pPr>
              <a:defRPr baseline="0">
                <a:latin typeface="WORK SANS REGULAR ROMAN" pitchFamily="2" charset="77"/>
              </a:defRPr>
            </a:lvl1pPr>
            <a:lvl2pPr>
              <a:defRPr baseline="0">
                <a:latin typeface="WORK SANS REGULAR ROMAN" pitchFamily="2" charset="77"/>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7288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E6FE3E-2D59-A249-8AD8-744690F60D96}"/>
              </a:ext>
            </a:extLst>
          </p:cNvPr>
          <p:cNvSpPr>
            <a:spLocks noGrp="1"/>
          </p:cNvSpPr>
          <p:nvPr>
            <p:ph sz="quarter" idx="10" hasCustomPrompt="1"/>
          </p:nvPr>
        </p:nvSpPr>
        <p:spPr>
          <a:xfrm>
            <a:off x="487681" y="396000"/>
            <a:ext cx="11242887" cy="5760000"/>
          </a:xfrm>
        </p:spPr>
        <p:txBody>
          <a:bodyPr/>
          <a:lstStyle>
            <a:lvl1pPr>
              <a:defRPr baseline="0">
                <a:latin typeface="WORK SANS REGULAR ROMAN" pitchFamily="2" charset="77"/>
              </a:defRPr>
            </a:lvl1pPr>
            <a:lvl2pPr>
              <a:defRPr baseline="0">
                <a:latin typeface="WORK SANS REGULAR ROMAN" pitchFamily="2" charset="77"/>
              </a:defRPr>
            </a:lvl2pPr>
            <a:lvl3pPr>
              <a:defRPr baseline="0">
                <a:latin typeface="WORK SANS REGULAR ROMAN" pitchFamily="2" charset="77"/>
              </a:defRPr>
            </a:lvl3pPr>
          </a:lstStyle>
          <a:p>
            <a:pPr lvl="0"/>
            <a:r>
              <a:rPr lang="en-US" dirty="0"/>
              <a:t>Full page slide, use for text or images</a:t>
            </a:r>
          </a:p>
          <a:p>
            <a:pPr lvl="1"/>
            <a:r>
              <a:rPr lang="en-US" dirty="0"/>
              <a:t>Second level</a:t>
            </a:r>
          </a:p>
          <a:p>
            <a:pPr lvl="2"/>
            <a:r>
              <a:rPr lang="en-US" dirty="0"/>
              <a:t>Third level</a:t>
            </a:r>
          </a:p>
        </p:txBody>
      </p:sp>
    </p:spTree>
    <p:extLst>
      <p:ext uri="{BB962C8B-B14F-4D97-AF65-F5344CB8AC3E}">
        <p14:creationId xmlns:p14="http://schemas.microsoft.com/office/powerpoint/2010/main" val="2930695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570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gi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0" y="365127"/>
            <a:ext cx="1125514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87680" y="1825625"/>
            <a:ext cx="1125514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1993533"/>
      </p:ext>
    </p:extLst>
  </p:cSld>
  <p:clrMap bg1="lt1" tx1="dk1" bg2="lt2" tx2="dk2" accent1="accent1" accent2="accent2" accent3="accent3" accent4="accent4" accent5="accent5" accent6="accent6" hlink="hlink" folHlink="folHlink"/>
  <p:sldLayoutIdLst>
    <p:sldLayoutId id="2147483709" r:id="rId1"/>
    <p:sldLayoutId id="2147483662" r:id="rId2"/>
    <p:sldLayoutId id="2147483695" r:id="rId3"/>
    <p:sldLayoutId id="2147483696" r:id="rId4"/>
    <p:sldLayoutId id="2147483664" r:id="rId5"/>
    <p:sldLayoutId id="2147483691" r:id="rId6"/>
    <p:sldLayoutId id="2147483684" r:id="rId7"/>
    <p:sldLayoutId id="214748369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comments" Target="../comments/commen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25.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xml"/><Relationship Id="rId7" Type="http://schemas.openxmlformats.org/officeDocument/2006/relationships/image" Target="../media/image2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jpg"/><Relationship Id="rId11" Type="http://schemas.openxmlformats.org/officeDocument/2006/relationships/image" Target="../media/image7.pn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notesSlide" Target="../notesSlides/notesSlide11.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32.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m4a"/><Relationship Id="rId7" Type="http://schemas.openxmlformats.org/officeDocument/2006/relationships/image" Target="../media/image9.jpeg"/><Relationship Id="rId2" Type="http://schemas.microsoft.com/office/2007/relationships/media" Target="../media/media2.m4a"/><Relationship Id="rId1" Type="http://schemas.openxmlformats.org/officeDocument/2006/relationships/video" Target="https://player.vimeo.com/video/544439598?h=b73b18c322&amp;app_id=122963" TargetMode="External"/><Relationship Id="rId6" Type="http://schemas.openxmlformats.org/officeDocument/2006/relationships/image" Target="../media/image8.jp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46.jp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slideLayout" Target="../slideLayouts/slideLayout2.xml"/><Relationship Id="rId7" Type="http://schemas.openxmlformats.org/officeDocument/2006/relationships/image" Target="../media/image49.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8.png"/><Relationship Id="rId5" Type="http://schemas.openxmlformats.org/officeDocument/2006/relationships/image" Target="../media/image47.jpg"/><Relationship Id="rId10" Type="http://schemas.openxmlformats.org/officeDocument/2006/relationships/image" Target="../media/image7.png"/><Relationship Id="rId4" Type="http://schemas.openxmlformats.org/officeDocument/2006/relationships/notesSlide" Target="../notesSlides/notesSlide20.xml"/><Relationship Id="rId9" Type="http://schemas.openxmlformats.org/officeDocument/2006/relationships/image" Target="../media/image51.jpg"/></Relationships>
</file>

<file path=ppt/slides/_rels/slide23.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slideLayout" Target="../slideLayouts/slideLayout2.xml"/><Relationship Id="rId7" Type="http://schemas.openxmlformats.org/officeDocument/2006/relationships/image" Target="../media/image52.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8.png"/><Relationship Id="rId5" Type="http://schemas.openxmlformats.org/officeDocument/2006/relationships/image" Target="../media/image47.jpg"/><Relationship Id="rId10" Type="http://schemas.openxmlformats.org/officeDocument/2006/relationships/image" Target="../media/image7.png"/><Relationship Id="rId4" Type="http://schemas.openxmlformats.org/officeDocument/2006/relationships/notesSlide" Target="../notesSlides/notesSlide21.xml"/><Relationship Id="rId9" Type="http://schemas.openxmlformats.org/officeDocument/2006/relationships/image" Target="../media/image54.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7.png"/><Relationship Id="rId5" Type="http://schemas.openxmlformats.org/officeDocument/2006/relationships/image" Target="../media/image55.jp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41458AF-B78E-AB4B-A9E9-F24E9D723D81}"/>
              </a:ext>
            </a:extLst>
          </p:cNvPr>
          <p:cNvSpPr>
            <a:spLocks noGrp="1"/>
          </p:cNvSpPr>
          <p:nvPr>
            <p:ph type="subTitle" idx="1"/>
          </p:nvPr>
        </p:nvSpPr>
        <p:spPr/>
        <p:txBody>
          <a:bodyPr/>
          <a:lstStyle/>
          <a:p>
            <a:endParaRPr lang="en-NZ" sz="1800" dirty="0">
              <a:effectLst/>
              <a:latin typeface="Work Sans Regular Roman" pitchFamily="2"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53CB2852-7D9A-E64F-8F0D-C1BF69DDBD7A}"/>
              </a:ext>
            </a:extLst>
          </p:cNvPr>
          <p:cNvSpPr>
            <a:spLocks noGrp="1"/>
          </p:cNvSpPr>
          <p:nvPr>
            <p:ph type="title"/>
          </p:nvPr>
        </p:nvSpPr>
        <p:spPr/>
        <p:txBody>
          <a:bodyPr>
            <a:normAutofit/>
          </a:bodyPr>
          <a:lstStyle/>
          <a:p>
            <a:r>
              <a:rPr lang="mi-NZ" b="1" dirty="0">
                <a:effectLst/>
                <a:latin typeface="WORK SANS BOLD" pitchFamily="2" charset="0"/>
                <a:ea typeface="Calibri" panose="020F0502020204030204" pitchFamily="34" charset="0"/>
                <a:cs typeface="Times New Roman" panose="02020603050405020304" pitchFamily="18" charset="0"/>
              </a:rPr>
              <a:t>Unteach Racism webinar series</a:t>
            </a:r>
            <a:br>
              <a:rPr lang="mi-NZ" b="1" dirty="0">
                <a:effectLst/>
                <a:latin typeface="Work Sans Bold Roman" pitchFamily="2" charset="0"/>
                <a:ea typeface="Calibri" panose="020F0502020204030204" pitchFamily="34" charset="0"/>
                <a:cs typeface="Times New Roman" panose="02020603050405020304" pitchFamily="18" charset="0"/>
              </a:rPr>
            </a:br>
            <a:r>
              <a:rPr lang="mi-NZ" dirty="0">
                <a:effectLst/>
                <a:latin typeface="Work Sans Regular Roman" pitchFamily="2" charset="0"/>
                <a:ea typeface="Calibri" panose="020F0502020204030204" pitchFamily="34" charset="0"/>
                <a:cs typeface="Times New Roman" panose="02020603050405020304" pitchFamily="18" charset="0"/>
              </a:rPr>
              <a:t>1.0</a:t>
            </a:r>
            <a:endParaRPr lang="en-US" dirty="0">
              <a:latin typeface="Work Sans Regular Roman" pitchFamily="2" charset="0"/>
            </a:endParaRPr>
          </a:p>
        </p:txBody>
      </p:sp>
      <p:pic>
        <p:nvPicPr>
          <p:cNvPr id="5" name="Slide 31">
            <a:hlinkClick r:id="" action="ppaction://media"/>
            <a:extLst>
              <a:ext uri="{FF2B5EF4-FFF2-40B4-BE49-F238E27FC236}">
                <a16:creationId xmlns:a16="http://schemas.microsoft.com/office/drawing/2014/main" id="{225AE5E8-666C-4783-9842-7D4894E9D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64687" y="1416617"/>
            <a:ext cx="1243455" cy="1243455"/>
          </a:xfrm>
          <a:prstGeom prst="rect">
            <a:avLst/>
          </a:prstGeom>
        </p:spPr>
      </p:pic>
    </p:spTree>
    <p:extLst>
      <p:ext uri="{BB962C8B-B14F-4D97-AF65-F5344CB8AC3E}">
        <p14:creationId xmlns:p14="http://schemas.microsoft.com/office/powerpoint/2010/main" val="122336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29">
            <a:extLst>
              <a:ext uri="{FF2B5EF4-FFF2-40B4-BE49-F238E27FC236}">
                <a16:creationId xmlns:a16="http://schemas.microsoft.com/office/drawing/2014/main" id="{193ECC5F-1AEF-4D10-BF25-8641105D6859}"/>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0" y="0"/>
            <a:ext cx="12192000" cy="6858000"/>
          </a:xfrm>
        </p:spPr>
      </p:pic>
      <p:pic>
        <p:nvPicPr>
          <p:cNvPr id="2" name="Slide 10">
            <a:hlinkClick r:id="" action="ppaction://media"/>
            <a:extLst>
              <a:ext uri="{FF2B5EF4-FFF2-40B4-BE49-F238E27FC236}">
                <a16:creationId xmlns:a16="http://schemas.microsoft.com/office/drawing/2014/main" id="{FAC33B9C-D475-4C98-B0BE-8C7BA4E2D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2509" y="267854"/>
            <a:ext cx="1498600" cy="1498600"/>
          </a:xfrm>
          <a:prstGeom prst="rect">
            <a:avLst/>
          </a:prstGeom>
        </p:spPr>
      </p:pic>
    </p:spTree>
    <p:extLst>
      <p:ext uri="{BB962C8B-B14F-4D97-AF65-F5344CB8AC3E}">
        <p14:creationId xmlns:p14="http://schemas.microsoft.com/office/powerpoint/2010/main" val="246144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Roman" pitchFamily="2" charset="0"/>
              </a:rPr>
              <a:t>Components of Unteach Racism</a:t>
            </a:r>
            <a:endParaRPr lang="en-NZ" b="1" dirty="0">
              <a:latin typeface="Work Sans Bold Roman" pitchFamily="2" charset="0"/>
            </a:endParaRPr>
          </a:p>
        </p:txBody>
      </p:sp>
      <p:pic>
        <p:nvPicPr>
          <p:cNvPr id="21" name="Picture 20" descr="Graphical user interface, application&#10;&#10;Description automatically generated">
            <a:extLst>
              <a:ext uri="{FF2B5EF4-FFF2-40B4-BE49-F238E27FC236}">
                <a16:creationId xmlns:a16="http://schemas.microsoft.com/office/drawing/2014/main" id="{C304C431-95D3-4DF7-8AF7-118205D525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 y="1702901"/>
            <a:ext cx="3113936" cy="1946210"/>
          </a:xfrm>
          <a:prstGeom prst="rect">
            <a:avLst/>
          </a:prstGeom>
        </p:spPr>
      </p:pic>
      <p:sp>
        <p:nvSpPr>
          <p:cNvPr id="22" name="Content Placeholder 4">
            <a:extLst>
              <a:ext uri="{FF2B5EF4-FFF2-40B4-BE49-F238E27FC236}">
                <a16:creationId xmlns:a16="http://schemas.microsoft.com/office/drawing/2014/main" id="{1C52998A-84D7-4BC6-BCEE-E3357B14B447}"/>
              </a:ext>
            </a:extLst>
          </p:cNvPr>
          <p:cNvSpPr>
            <a:spLocks noGrp="1"/>
          </p:cNvSpPr>
          <p:nvPr>
            <p:ph idx="1"/>
          </p:nvPr>
        </p:nvSpPr>
        <p:spPr>
          <a:xfrm>
            <a:off x="487680" y="3649112"/>
            <a:ext cx="3113936" cy="483944"/>
          </a:xfrm>
        </p:spPr>
        <p:txBody>
          <a:bodyPr>
            <a:normAutofit/>
          </a:bodyPr>
          <a:lstStyle/>
          <a:p>
            <a:pPr marL="0" indent="0" algn="ctr">
              <a:buNone/>
            </a:pPr>
            <a:r>
              <a:rPr lang="en-US" sz="2000" dirty="0">
                <a:effectLst/>
                <a:latin typeface="Work Sans Regular Roman" pitchFamily="2" charset="0"/>
                <a:ea typeface="Calibri" panose="020F0502020204030204" pitchFamily="34" charset="0"/>
                <a:cs typeface="Times New Roman" panose="02020603050405020304" pitchFamily="18" charset="0"/>
              </a:rPr>
              <a:t>App</a:t>
            </a:r>
            <a:endParaRPr lang="en-NZ" sz="2000" dirty="0">
              <a:effectLst/>
              <a:latin typeface="Work Sans Regular Roman" pitchFamily="2" charset="0"/>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2C03C9DB-2677-43A3-A976-74FA264F9F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39032" y="1702901"/>
            <a:ext cx="3113936" cy="1946210"/>
          </a:xfrm>
          <a:prstGeom prst="rect">
            <a:avLst/>
          </a:prstGeom>
        </p:spPr>
      </p:pic>
      <p:sp>
        <p:nvSpPr>
          <p:cNvPr id="24" name="Content Placeholder 4">
            <a:extLst>
              <a:ext uri="{FF2B5EF4-FFF2-40B4-BE49-F238E27FC236}">
                <a16:creationId xmlns:a16="http://schemas.microsoft.com/office/drawing/2014/main" id="{8C5DAED3-EE9D-4BB8-BF83-31334BC375EA}"/>
              </a:ext>
            </a:extLst>
          </p:cNvPr>
          <p:cNvSpPr txBox="1">
            <a:spLocks/>
          </p:cNvSpPr>
          <p:nvPr/>
        </p:nvSpPr>
        <p:spPr>
          <a:xfrm>
            <a:off x="4539032" y="3649111"/>
            <a:ext cx="3113936" cy="4839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WORK SANS REGULAR ROMAN"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WORK SANS REGULAR ROMA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Work Sans Regular Roman" pitchFamily="2" charset="0"/>
                <a:ea typeface="Calibri" panose="020F0502020204030204" pitchFamily="34" charset="0"/>
                <a:cs typeface="Times New Roman" panose="02020603050405020304" pitchFamily="18" charset="0"/>
              </a:rPr>
              <a:t>Website</a:t>
            </a:r>
            <a:endParaRPr lang="en-NZ" sz="2000" dirty="0">
              <a:latin typeface="Work Sans Regular Roman" pitchFamily="2" charset="0"/>
              <a:ea typeface="Calibri" panose="020F0502020204030204" pitchFamily="34" charset="0"/>
              <a:cs typeface="Times New Roman" panose="02020603050405020304" pitchFamily="18" charset="0"/>
            </a:endParaRPr>
          </a:p>
        </p:txBody>
      </p:sp>
      <p:sp>
        <p:nvSpPr>
          <p:cNvPr id="26" name="Content Placeholder 4">
            <a:extLst>
              <a:ext uri="{FF2B5EF4-FFF2-40B4-BE49-F238E27FC236}">
                <a16:creationId xmlns:a16="http://schemas.microsoft.com/office/drawing/2014/main" id="{E51D9158-64AC-4409-9D0D-7AB86A94A715}"/>
              </a:ext>
            </a:extLst>
          </p:cNvPr>
          <p:cNvSpPr txBox="1">
            <a:spLocks/>
          </p:cNvSpPr>
          <p:nvPr/>
        </p:nvSpPr>
        <p:spPr>
          <a:xfrm>
            <a:off x="8590384" y="3649112"/>
            <a:ext cx="3113936" cy="4839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WORK SANS REGULAR ROMAN"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WORK SANS REGULAR ROMA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err="1">
                <a:latin typeface="Work Sans Regular Roman" pitchFamily="2" charset="0"/>
                <a:ea typeface="Calibri" panose="020F0502020204030204" pitchFamily="34" charset="0"/>
                <a:cs typeface="Times New Roman" panose="02020603050405020304" pitchFamily="18" charset="0"/>
              </a:rPr>
              <a:t>Hapori</a:t>
            </a:r>
            <a:r>
              <a:rPr lang="en-US" sz="2000" dirty="0">
                <a:latin typeface="Work Sans Regular Roman" pitchFamily="2" charset="0"/>
                <a:ea typeface="Calibri" panose="020F0502020204030204" pitchFamily="34" charset="0"/>
                <a:cs typeface="Times New Roman" panose="02020603050405020304" pitchFamily="18" charset="0"/>
              </a:rPr>
              <a:t> </a:t>
            </a:r>
            <a:r>
              <a:rPr lang="en-US" sz="2000" dirty="0" err="1">
                <a:latin typeface="Work Sans Regular Roman" pitchFamily="2" charset="0"/>
                <a:ea typeface="Calibri" panose="020F0502020204030204" pitchFamily="34" charset="0"/>
                <a:cs typeface="Times New Roman" panose="02020603050405020304" pitchFamily="18" charset="0"/>
              </a:rPr>
              <a:t>Matatū</a:t>
            </a:r>
            <a:endParaRPr lang="en-NZ" sz="2000" dirty="0">
              <a:latin typeface="Work Sans Regular Roman" pitchFamily="2" charset="0"/>
              <a:ea typeface="Calibri" panose="020F0502020204030204" pitchFamily="34" charset="0"/>
              <a:cs typeface="Times New Roman" panose="02020603050405020304" pitchFamily="18" charset="0"/>
            </a:endParaRPr>
          </a:p>
        </p:txBody>
      </p:sp>
      <p:pic>
        <p:nvPicPr>
          <p:cNvPr id="27" name="Picture 26" descr="Graphical user interface, application&#10;&#10;Description automatically generated">
            <a:extLst>
              <a:ext uri="{FF2B5EF4-FFF2-40B4-BE49-F238E27FC236}">
                <a16:creationId xmlns:a16="http://schemas.microsoft.com/office/drawing/2014/main" id="{C23C8277-F1D3-4F89-8BFD-B6C1CBE761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 y="4133054"/>
            <a:ext cx="3113936" cy="1946210"/>
          </a:xfrm>
          <a:prstGeom prst="rect">
            <a:avLst/>
          </a:prstGeom>
        </p:spPr>
      </p:pic>
      <p:sp>
        <p:nvSpPr>
          <p:cNvPr id="28" name="Content Placeholder 4">
            <a:extLst>
              <a:ext uri="{FF2B5EF4-FFF2-40B4-BE49-F238E27FC236}">
                <a16:creationId xmlns:a16="http://schemas.microsoft.com/office/drawing/2014/main" id="{B025DFB5-32E2-4992-BEB2-62ECB503EC5F}"/>
              </a:ext>
            </a:extLst>
          </p:cNvPr>
          <p:cNvSpPr txBox="1">
            <a:spLocks/>
          </p:cNvSpPr>
          <p:nvPr/>
        </p:nvSpPr>
        <p:spPr>
          <a:xfrm>
            <a:off x="487680" y="6079265"/>
            <a:ext cx="3113936" cy="4839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WORK SANS REGULAR ROMAN"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WORK SANS REGULAR ROMA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Work Sans Regular Roman" pitchFamily="2" charset="0"/>
                <a:ea typeface="Calibri" panose="020F0502020204030204" pitchFamily="34" charset="0"/>
                <a:cs typeface="Times New Roman" panose="02020603050405020304" pitchFamily="18" charset="0"/>
              </a:rPr>
              <a:t>Toolkit</a:t>
            </a:r>
            <a:endParaRPr lang="en-NZ" sz="2000" dirty="0">
              <a:latin typeface="Work Sans Regular Roman" pitchFamily="2" charset="0"/>
              <a:ea typeface="Calibri" panose="020F0502020204030204" pitchFamily="34" charset="0"/>
              <a:cs typeface="Times New Roman" panose="02020603050405020304" pitchFamily="18" charset="0"/>
            </a:endParaRPr>
          </a:p>
        </p:txBody>
      </p:sp>
      <p:sp>
        <p:nvSpPr>
          <p:cNvPr id="30" name="Content Placeholder 4">
            <a:extLst>
              <a:ext uri="{FF2B5EF4-FFF2-40B4-BE49-F238E27FC236}">
                <a16:creationId xmlns:a16="http://schemas.microsoft.com/office/drawing/2014/main" id="{8AF7ED6A-9F77-433A-BB8C-BA3A893FA4E6}"/>
              </a:ext>
            </a:extLst>
          </p:cNvPr>
          <p:cNvSpPr txBox="1">
            <a:spLocks/>
          </p:cNvSpPr>
          <p:nvPr/>
        </p:nvSpPr>
        <p:spPr>
          <a:xfrm>
            <a:off x="4539032" y="6079264"/>
            <a:ext cx="3113936" cy="4839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WORK SANS REGULAR ROMAN"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WORK SANS REGULAR ROMA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Work Sans Regular Roman" pitchFamily="2" charset="0"/>
                <a:ea typeface="Calibri" panose="020F0502020204030204" pitchFamily="34" charset="0"/>
                <a:cs typeface="Times New Roman" panose="02020603050405020304" pitchFamily="18" charset="0"/>
              </a:rPr>
              <a:t>Newsletter</a:t>
            </a:r>
            <a:endParaRPr lang="en-NZ" sz="2000" dirty="0">
              <a:latin typeface="Work Sans Regular Roman" pitchFamily="2" charset="0"/>
              <a:ea typeface="Calibri" panose="020F0502020204030204" pitchFamily="34" charset="0"/>
              <a:cs typeface="Times New Roman" panose="02020603050405020304" pitchFamily="18" charset="0"/>
            </a:endParaRPr>
          </a:p>
        </p:txBody>
      </p:sp>
      <p:sp>
        <p:nvSpPr>
          <p:cNvPr id="32" name="Content Placeholder 4">
            <a:extLst>
              <a:ext uri="{FF2B5EF4-FFF2-40B4-BE49-F238E27FC236}">
                <a16:creationId xmlns:a16="http://schemas.microsoft.com/office/drawing/2014/main" id="{BD009D0B-D1E9-48A3-A37D-F63547E10630}"/>
              </a:ext>
            </a:extLst>
          </p:cNvPr>
          <p:cNvSpPr txBox="1">
            <a:spLocks/>
          </p:cNvSpPr>
          <p:nvPr/>
        </p:nvSpPr>
        <p:spPr>
          <a:xfrm>
            <a:off x="8590384" y="6079265"/>
            <a:ext cx="3113936" cy="4839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WORK SANS REGULAR ROMAN"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WORK SANS REGULAR ROMA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Work Sans Regular Roman" pitchFamily="2" charset="0"/>
                <a:ea typeface="Calibri" panose="020F0502020204030204" pitchFamily="34" charset="0"/>
                <a:cs typeface="Times New Roman" panose="02020603050405020304" pitchFamily="18" charset="0"/>
              </a:rPr>
              <a:t>This PowerPoint</a:t>
            </a:r>
            <a:endParaRPr lang="en-NZ" sz="2000" dirty="0">
              <a:latin typeface="Work Sans Regular Roman" pitchFamily="2" charset="0"/>
              <a:ea typeface="Calibri" panose="020F0502020204030204" pitchFamily="34" charset="0"/>
              <a:cs typeface="Times New Roman" panose="02020603050405020304" pitchFamily="18" charset="0"/>
            </a:endParaRPr>
          </a:p>
        </p:txBody>
      </p:sp>
      <p:sp>
        <p:nvSpPr>
          <p:cNvPr id="35" name="Rectangle 34">
            <a:extLst>
              <a:ext uri="{FF2B5EF4-FFF2-40B4-BE49-F238E27FC236}">
                <a16:creationId xmlns:a16="http://schemas.microsoft.com/office/drawing/2014/main" id="{12DA3D45-ED6E-436F-8D8D-4D0C70C9F146}"/>
              </a:ext>
            </a:extLst>
          </p:cNvPr>
          <p:cNvSpPr/>
          <p:nvPr/>
        </p:nvSpPr>
        <p:spPr>
          <a:xfrm>
            <a:off x="569167" y="4299061"/>
            <a:ext cx="2920482" cy="1614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4" name="Picture 33" descr="Graphical user interface, application&#10;&#10;Description automatically generated">
            <a:extLst>
              <a:ext uri="{FF2B5EF4-FFF2-40B4-BE49-F238E27FC236}">
                <a16:creationId xmlns:a16="http://schemas.microsoft.com/office/drawing/2014/main" id="{1F312B09-4974-419C-848E-D9CB90AFFE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077" y="4259887"/>
            <a:ext cx="2203143" cy="1678586"/>
          </a:xfrm>
          <a:prstGeom prst="rect">
            <a:avLst/>
          </a:prstGeom>
        </p:spPr>
      </p:pic>
      <p:sp>
        <p:nvSpPr>
          <p:cNvPr id="36" name="Rectangle 35">
            <a:extLst>
              <a:ext uri="{FF2B5EF4-FFF2-40B4-BE49-F238E27FC236}">
                <a16:creationId xmlns:a16="http://schemas.microsoft.com/office/drawing/2014/main" id="{6C3DC0F3-C69A-46BF-B7C7-87DD3FBA36E1}"/>
              </a:ext>
            </a:extLst>
          </p:cNvPr>
          <p:cNvSpPr/>
          <p:nvPr/>
        </p:nvSpPr>
        <p:spPr>
          <a:xfrm>
            <a:off x="8590383" y="1702900"/>
            <a:ext cx="3113935" cy="19462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1" name="Rectangle 40">
            <a:extLst>
              <a:ext uri="{FF2B5EF4-FFF2-40B4-BE49-F238E27FC236}">
                <a16:creationId xmlns:a16="http://schemas.microsoft.com/office/drawing/2014/main" id="{94BF4C65-8726-4730-96A1-7CA96FBCD369}"/>
              </a:ext>
            </a:extLst>
          </p:cNvPr>
          <p:cNvSpPr/>
          <p:nvPr/>
        </p:nvSpPr>
        <p:spPr>
          <a:xfrm>
            <a:off x="4539032" y="4133056"/>
            <a:ext cx="3113935" cy="19462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2" name="Rectangle 41">
            <a:extLst>
              <a:ext uri="{FF2B5EF4-FFF2-40B4-BE49-F238E27FC236}">
                <a16:creationId xmlns:a16="http://schemas.microsoft.com/office/drawing/2014/main" id="{520E5BAE-E801-4536-BDFB-6ECC113CCD84}"/>
              </a:ext>
            </a:extLst>
          </p:cNvPr>
          <p:cNvSpPr/>
          <p:nvPr/>
        </p:nvSpPr>
        <p:spPr>
          <a:xfrm>
            <a:off x="8590385" y="4133056"/>
            <a:ext cx="3113935" cy="19462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44" name="Picture 43" descr="Graphical user interface, text, application, email&#10;&#10;Description automatically generated">
            <a:extLst>
              <a:ext uri="{FF2B5EF4-FFF2-40B4-BE49-F238E27FC236}">
                <a16:creationId xmlns:a16="http://schemas.microsoft.com/office/drawing/2014/main" id="{25346D39-3829-44CD-8D6F-6678317FA239}"/>
              </a:ext>
            </a:extLst>
          </p:cNvPr>
          <p:cNvPicPr>
            <a:picLocks noChangeAspect="1"/>
          </p:cNvPicPr>
          <p:nvPr/>
        </p:nvPicPr>
        <p:blipFill rotWithShape="1">
          <a:blip r:embed="rId8">
            <a:extLst>
              <a:ext uri="{28A0092B-C50C-407E-A947-70E740481C1C}">
                <a14:useLocalDpi xmlns:a14="http://schemas.microsoft.com/office/drawing/2010/main" val="0"/>
              </a:ext>
            </a:extLst>
          </a:blip>
          <a:srcRect b="50519"/>
          <a:stretch/>
        </p:blipFill>
        <p:spPr>
          <a:xfrm>
            <a:off x="8897723" y="1867772"/>
            <a:ext cx="2499255" cy="1781338"/>
          </a:xfrm>
          <a:prstGeom prst="rect">
            <a:avLst/>
          </a:prstGeom>
        </p:spPr>
      </p:pic>
      <p:pic>
        <p:nvPicPr>
          <p:cNvPr id="49" name="Picture 48" descr="Text, letter&#10;&#10;Description automatically generated">
            <a:extLst>
              <a:ext uri="{FF2B5EF4-FFF2-40B4-BE49-F238E27FC236}">
                <a16:creationId xmlns:a16="http://schemas.microsoft.com/office/drawing/2014/main" id="{3DC74AB8-E6D3-4B2D-8A6B-31208E0A6A7E}"/>
              </a:ext>
            </a:extLst>
          </p:cNvPr>
          <p:cNvPicPr>
            <a:picLocks noChangeAspect="1"/>
          </p:cNvPicPr>
          <p:nvPr/>
        </p:nvPicPr>
        <p:blipFill rotWithShape="1">
          <a:blip r:embed="rId9">
            <a:extLst>
              <a:ext uri="{28A0092B-C50C-407E-A947-70E740481C1C}">
                <a14:useLocalDpi xmlns:a14="http://schemas.microsoft.com/office/drawing/2010/main" val="0"/>
              </a:ext>
            </a:extLst>
          </a:blip>
          <a:srcRect b="42937"/>
          <a:stretch/>
        </p:blipFill>
        <p:spPr>
          <a:xfrm>
            <a:off x="4848238" y="4297926"/>
            <a:ext cx="2497390" cy="1781337"/>
          </a:xfrm>
          <a:prstGeom prst="rect">
            <a:avLst/>
          </a:prstGeom>
        </p:spPr>
      </p:pic>
      <p:pic>
        <p:nvPicPr>
          <p:cNvPr id="51" name="Picture 50">
            <a:extLst>
              <a:ext uri="{FF2B5EF4-FFF2-40B4-BE49-F238E27FC236}">
                <a16:creationId xmlns:a16="http://schemas.microsoft.com/office/drawing/2014/main" id="{02324FE7-146C-47AF-BBB4-2650D803B82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97725" y="4403246"/>
            <a:ext cx="2499255" cy="1405830"/>
          </a:xfrm>
          <a:prstGeom prst="rect">
            <a:avLst/>
          </a:prstGeom>
        </p:spPr>
      </p:pic>
      <p:pic>
        <p:nvPicPr>
          <p:cNvPr id="4" name="Slide 11 amended">
            <a:hlinkClick r:id="" action="ppaction://media"/>
            <a:extLst>
              <a:ext uri="{FF2B5EF4-FFF2-40B4-BE49-F238E27FC236}">
                <a16:creationId xmlns:a16="http://schemas.microsoft.com/office/drawing/2014/main" id="{5AFE6126-7DBA-4DF9-94C6-21BB13FDE11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44152" y="161885"/>
            <a:ext cx="1452828" cy="1452828"/>
          </a:xfrm>
          <a:prstGeom prst="rect">
            <a:avLst/>
          </a:prstGeom>
        </p:spPr>
      </p:pic>
    </p:spTree>
    <p:extLst>
      <p:ext uri="{BB962C8B-B14F-4D97-AF65-F5344CB8AC3E}">
        <p14:creationId xmlns:p14="http://schemas.microsoft.com/office/powerpoint/2010/main" val="368371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4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C120F4-AC4A-4002-8CE6-2E0475C94EED}"/>
              </a:ext>
            </a:extLst>
          </p:cNvPr>
          <p:cNvSpPr>
            <a:spLocks noGrp="1"/>
          </p:cNvSpPr>
          <p:nvPr>
            <p:ph type="title"/>
          </p:nvPr>
        </p:nvSpPr>
        <p:spPr/>
        <p:txBody>
          <a:bodyPr/>
          <a:lstStyle/>
          <a:p>
            <a:endParaRPr lang="en-NZ" dirty="0"/>
          </a:p>
        </p:txBody>
      </p:sp>
      <p:sp>
        <p:nvSpPr>
          <p:cNvPr id="5" name="Content Placeholder 4">
            <a:extLst>
              <a:ext uri="{FF2B5EF4-FFF2-40B4-BE49-F238E27FC236}">
                <a16:creationId xmlns:a16="http://schemas.microsoft.com/office/drawing/2014/main" id="{19CDFA64-D13D-4F5A-8264-61F956404797}"/>
              </a:ext>
            </a:extLst>
          </p:cNvPr>
          <p:cNvSpPr>
            <a:spLocks noGrp="1"/>
          </p:cNvSpPr>
          <p:nvPr>
            <p:ph idx="1"/>
          </p:nvPr>
        </p:nvSpPr>
        <p:spPr/>
        <p:txBody>
          <a:bodyPr>
            <a:normAutofit/>
          </a:bodyPr>
          <a:lstStyle/>
          <a:p>
            <a:pPr marL="0" indent="0">
              <a:buNone/>
            </a:pPr>
            <a:r>
              <a:rPr lang="en-US" sz="10000" dirty="0">
                <a:latin typeface="WORK SANS BOLD" pitchFamily="2" charset="0"/>
              </a:rPr>
              <a:t>App</a:t>
            </a:r>
            <a:endParaRPr lang="en-NZ" sz="10000" dirty="0">
              <a:latin typeface="WORK SANS BOLD" pitchFamily="2" charset="0"/>
            </a:endParaRPr>
          </a:p>
        </p:txBody>
      </p:sp>
    </p:spTree>
    <p:extLst>
      <p:ext uri="{BB962C8B-B14F-4D97-AF65-F5344CB8AC3E}">
        <p14:creationId xmlns:p14="http://schemas.microsoft.com/office/powerpoint/2010/main" val="3533122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29">
            <a:extLst>
              <a:ext uri="{FF2B5EF4-FFF2-40B4-BE49-F238E27FC236}">
                <a16:creationId xmlns:a16="http://schemas.microsoft.com/office/drawing/2014/main" id="{776F813F-8ABE-4B3C-B2A1-938A8DCE23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 name="Slide 12">
            <a:hlinkClick r:id="" action="ppaction://media"/>
            <a:extLst>
              <a:ext uri="{FF2B5EF4-FFF2-40B4-BE49-F238E27FC236}">
                <a16:creationId xmlns:a16="http://schemas.microsoft.com/office/drawing/2014/main" id="{8A0C3407-D53E-49AB-8B24-93E29654A748}"/>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10442286" y="274781"/>
            <a:ext cx="1110673" cy="1110673"/>
          </a:xfrm>
        </p:spPr>
      </p:pic>
    </p:spTree>
    <p:extLst>
      <p:ext uri="{BB962C8B-B14F-4D97-AF65-F5344CB8AC3E}">
        <p14:creationId xmlns:p14="http://schemas.microsoft.com/office/powerpoint/2010/main" val="15216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Roman" pitchFamily="2" charset="0"/>
              </a:rPr>
              <a:t>App: Let’s go</a:t>
            </a:r>
            <a:endParaRPr lang="en-NZ" b="1" dirty="0">
              <a:latin typeface="Work Sans Bold Roman" pitchFamily="2" charset="0"/>
            </a:endParaRPr>
          </a:p>
        </p:txBody>
      </p:sp>
      <p:sp>
        <p:nvSpPr>
          <p:cNvPr id="5" name="Content Placeholder 4">
            <a:extLst>
              <a:ext uri="{FF2B5EF4-FFF2-40B4-BE49-F238E27FC236}">
                <a16:creationId xmlns:a16="http://schemas.microsoft.com/office/drawing/2014/main" id="{88FC10EB-1415-4A58-8782-85D1947091CC}"/>
              </a:ext>
            </a:extLst>
          </p:cNvPr>
          <p:cNvSpPr>
            <a:spLocks noGrp="1"/>
          </p:cNvSpPr>
          <p:nvPr>
            <p:ph idx="1"/>
          </p:nvPr>
        </p:nvSpPr>
        <p:spPr>
          <a:xfrm>
            <a:off x="487680" y="1825625"/>
            <a:ext cx="5190631" cy="4351338"/>
          </a:xfrm>
        </p:spPr>
        <p:txBody>
          <a:bodyPr>
            <a:normAutofit/>
          </a:bodyPr>
          <a:lstStyle/>
          <a:p>
            <a:pPr marL="0" indent="0">
              <a:buNone/>
            </a:pPr>
            <a:r>
              <a:rPr lang="en-US" sz="4400" b="0" i="0" dirty="0">
                <a:effectLst/>
                <a:latin typeface="Work Sans Regular Roman" pitchFamily="2" charset="0"/>
              </a:rPr>
              <a:t>Scan the QR code to get started.</a:t>
            </a:r>
            <a:endParaRPr lang="en-NZ" sz="4400" dirty="0"/>
          </a:p>
        </p:txBody>
      </p:sp>
      <p:pic>
        <p:nvPicPr>
          <p:cNvPr id="12" name="Content Placeholder 11" descr="Graphical user interface&#10;&#10;Description automatically generated">
            <a:extLst>
              <a:ext uri="{FF2B5EF4-FFF2-40B4-BE49-F238E27FC236}">
                <a16:creationId xmlns:a16="http://schemas.microsoft.com/office/drawing/2014/main" id="{8F823D30-70B0-44AF-9F2F-9C62CD04931C}"/>
              </a:ext>
            </a:extLst>
          </p:cNvPr>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6096000" y="1053638"/>
            <a:ext cx="4560711" cy="5123324"/>
          </a:xfrm>
        </p:spPr>
      </p:pic>
      <p:pic>
        <p:nvPicPr>
          <p:cNvPr id="14" name="Picture 13" descr="Qr code&#10;&#10;Description automatically generated">
            <a:extLst>
              <a:ext uri="{FF2B5EF4-FFF2-40B4-BE49-F238E27FC236}">
                <a16:creationId xmlns:a16="http://schemas.microsoft.com/office/drawing/2014/main" id="{5F427DA1-4C29-4387-AAB0-07950E0DD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205" y="3615300"/>
            <a:ext cx="1905000" cy="1905000"/>
          </a:xfrm>
          <a:prstGeom prst="rect">
            <a:avLst/>
          </a:prstGeom>
        </p:spPr>
      </p:pic>
      <p:pic>
        <p:nvPicPr>
          <p:cNvPr id="3" name="Slide 13">
            <a:hlinkClick r:id="" action="ppaction://media"/>
            <a:extLst>
              <a:ext uri="{FF2B5EF4-FFF2-40B4-BE49-F238E27FC236}">
                <a16:creationId xmlns:a16="http://schemas.microsoft.com/office/drawing/2014/main" id="{A949271B-1068-40C2-B080-3F8F3737E7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36985" y="326728"/>
            <a:ext cx="1325562" cy="1325562"/>
          </a:xfrm>
          <a:prstGeom prst="rect">
            <a:avLst/>
          </a:prstGeom>
        </p:spPr>
      </p:pic>
    </p:spTree>
    <p:extLst>
      <p:ext uri="{BB962C8B-B14F-4D97-AF65-F5344CB8AC3E}">
        <p14:creationId xmlns:p14="http://schemas.microsoft.com/office/powerpoint/2010/main" val="4735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Roman" pitchFamily="2" charset="0"/>
              </a:rPr>
              <a:t>App: Sections</a:t>
            </a:r>
            <a:endParaRPr lang="en-NZ" b="1" dirty="0">
              <a:latin typeface="Work Sans Bold Roman" pitchFamily="2" charset="0"/>
            </a:endParaRPr>
          </a:p>
        </p:txBody>
      </p:sp>
      <p:pic>
        <p:nvPicPr>
          <p:cNvPr id="13" name="Picture 12">
            <a:extLst>
              <a:ext uri="{FF2B5EF4-FFF2-40B4-BE49-F238E27FC236}">
                <a16:creationId xmlns:a16="http://schemas.microsoft.com/office/drawing/2014/main" id="{D1D890C2-B56B-4D0B-B472-8CC2637564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55943" y="1602918"/>
            <a:ext cx="2586610" cy="4742118"/>
          </a:xfrm>
          <a:prstGeom prst="rect">
            <a:avLst/>
          </a:prstGeom>
        </p:spPr>
      </p:pic>
      <p:pic>
        <p:nvPicPr>
          <p:cNvPr id="18" name="Picture 17">
            <a:extLst>
              <a:ext uri="{FF2B5EF4-FFF2-40B4-BE49-F238E27FC236}">
                <a16:creationId xmlns:a16="http://schemas.microsoft.com/office/drawing/2014/main" id="{7ABEF6CC-5AD4-4315-95CB-339DEF26349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49447" y="1602918"/>
            <a:ext cx="2586610" cy="4742118"/>
          </a:xfrm>
          <a:prstGeom prst="rect">
            <a:avLst/>
          </a:prstGeom>
        </p:spPr>
      </p:pic>
      <p:pic>
        <p:nvPicPr>
          <p:cNvPr id="19" name="Picture 18">
            <a:extLst>
              <a:ext uri="{FF2B5EF4-FFF2-40B4-BE49-F238E27FC236}">
                <a16:creationId xmlns:a16="http://schemas.microsoft.com/office/drawing/2014/main" id="{81A34C68-DCCA-4D33-B77E-3897DA1432F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02695" y="1602918"/>
            <a:ext cx="2586610" cy="4742118"/>
          </a:xfrm>
          <a:prstGeom prst="rect">
            <a:avLst/>
          </a:prstGeom>
        </p:spPr>
      </p:pic>
      <p:pic>
        <p:nvPicPr>
          <p:cNvPr id="3" name="Slide 14">
            <a:hlinkClick r:id="" action="ppaction://media"/>
            <a:extLst>
              <a:ext uri="{FF2B5EF4-FFF2-40B4-BE49-F238E27FC236}">
                <a16:creationId xmlns:a16="http://schemas.microsoft.com/office/drawing/2014/main" id="{B331C6C9-7851-44C7-A74F-01565D2F2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05720" y="512964"/>
            <a:ext cx="1498600" cy="1498600"/>
          </a:xfrm>
          <a:prstGeom prst="rect">
            <a:avLst/>
          </a:prstGeom>
        </p:spPr>
      </p:pic>
    </p:spTree>
    <p:extLst>
      <p:ext uri="{BB962C8B-B14F-4D97-AF65-F5344CB8AC3E}">
        <p14:creationId xmlns:p14="http://schemas.microsoft.com/office/powerpoint/2010/main" val="299895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Roman" pitchFamily="2" charset="0"/>
              </a:rPr>
              <a:t>App: Modules</a:t>
            </a:r>
            <a:endParaRPr lang="en-NZ" b="1" dirty="0">
              <a:latin typeface="Work Sans Bold Roman" pitchFamily="2" charset="0"/>
            </a:endParaRPr>
          </a:p>
        </p:txBody>
      </p:sp>
      <p:pic>
        <p:nvPicPr>
          <p:cNvPr id="6" name="Picture 5">
            <a:extLst>
              <a:ext uri="{FF2B5EF4-FFF2-40B4-BE49-F238E27FC236}">
                <a16:creationId xmlns:a16="http://schemas.microsoft.com/office/drawing/2014/main" id="{7DE846CA-AD83-49D3-8936-2377745604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55943" y="1602918"/>
            <a:ext cx="2586609" cy="4742118"/>
          </a:xfrm>
          <a:prstGeom prst="rect">
            <a:avLst/>
          </a:prstGeom>
        </p:spPr>
      </p:pic>
      <p:pic>
        <p:nvPicPr>
          <p:cNvPr id="7" name="Picture 6">
            <a:extLst>
              <a:ext uri="{FF2B5EF4-FFF2-40B4-BE49-F238E27FC236}">
                <a16:creationId xmlns:a16="http://schemas.microsoft.com/office/drawing/2014/main" id="{3726E7EA-5320-4B86-800E-921751D6180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49447" y="1602918"/>
            <a:ext cx="2586609" cy="4742118"/>
          </a:xfrm>
          <a:prstGeom prst="rect">
            <a:avLst/>
          </a:prstGeom>
        </p:spPr>
      </p:pic>
      <p:pic>
        <p:nvPicPr>
          <p:cNvPr id="8" name="Picture 7">
            <a:extLst>
              <a:ext uri="{FF2B5EF4-FFF2-40B4-BE49-F238E27FC236}">
                <a16:creationId xmlns:a16="http://schemas.microsoft.com/office/drawing/2014/main" id="{C4A9C6BD-9250-4FB2-801A-61C7F9B4FE8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02695" y="1602918"/>
            <a:ext cx="2586609" cy="4742118"/>
          </a:xfrm>
          <a:prstGeom prst="rect">
            <a:avLst/>
          </a:prstGeom>
        </p:spPr>
      </p:pic>
      <p:pic>
        <p:nvPicPr>
          <p:cNvPr id="3" name="Slide 15">
            <a:hlinkClick r:id="" action="ppaction://media"/>
            <a:extLst>
              <a:ext uri="{FF2B5EF4-FFF2-40B4-BE49-F238E27FC236}">
                <a16:creationId xmlns:a16="http://schemas.microsoft.com/office/drawing/2014/main" id="{CECC5116-2955-443E-A055-442B557D18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79093" y="461881"/>
            <a:ext cx="1193800" cy="1193800"/>
          </a:xfrm>
          <a:prstGeom prst="rect">
            <a:avLst/>
          </a:prstGeom>
        </p:spPr>
      </p:pic>
    </p:spTree>
    <p:extLst>
      <p:ext uri="{BB962C8B-B14F-4D97-AF65-F5344CB8AC3E}">
        <p14:creationId xmlns:p14="http://schemas.microsoft.com/office/powerpoint/2010/main" val="100444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Roman" pitchFamily="2" charset="0"/>
              </a:rPr>
              <a:t>App: Videos</a:t>
            </a:r>
            <a:endParaRPr lang="en-NZ" b="1" dirty="0">
              <a:latin typeface="Work Sans Bold Roman" pitchFamily="2" charset="0"/>
            </a:endParaRPr>
          </a:p>
        </p:txBody>
      </p:sp>
      <p:sp>
        <p:nvSpPr>
          <p:cNvPr id="10" name="Rectangle 9">
            <a:extLst>
              <a:ext uri="{FF2B5EF4-FFF2-40B4-BE49-F238E27FC236}">
                <a16:creationId xmlns:a16="http://schemas.microsoft.com/office/drawing/2014/main" id="{4A752B91-1624-4272-9E6F-F488B2105261}"/>
              </a:ext>
            </a:extLst>
          </p:cNvPr>
          <p:cNvSpPr/>
          <p:nvPr/>
        </p:nvSpPr>
        <p:spPr>
          <a:xfrm>
            <a:off x="6096000" y="0"/>
            <a:ext cx="6096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2" name="Picture 11">
            <a:extLst>
              <a:ext uri="{FF2B5EF4-FFF2-40B4-BE49-F238E27FC236}">
                <a16:creationId xmlns:a16="http://schemas.microsoft.com/office/drawing/2014/main" id="{0BCD8063-B1B6-4DCC-9DE5-5BC2776CE9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54695" y="1602918"/>
            <a:ext cx="2586610" cy="4742118"/>
          </a:xfrm>
          <a:prstGeom prst="rect">
            <a:avLst/>
          </a:prstGeom>
        </p:spPr>
      </p:pic>
      <p:pic>
        <p:nvPicPr>
          <p:cNvPr id="13" name="Picture 12" descr="Icon&#10;&#10;Description automatically generated">
            <a:extLst>
              <a:ext uri="{FF2B5EF4-FFF2-40B4-BE49-F238E27FC236}">
                <a16:creationId xmlns:a16="http://schemas.microsoft.com/office/drawing/2014/main" id="{B1C6A824-4194-41FD-96AD-E3960B48BF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1831" y="4116491"/>
            <a:ext cx="351326" cy="616361"/>
          </a:xfrm>
          <a:prstGeom prst="rect">
            <a:avLst/>
          </a:prstGeom>
        </p:spPr>
      </p:pic>
      <p:pic>
        <p:nvPicPr>
          <p:cNvPr id="14" name="Picture 13">
            <a:extLst>
              <a:ext uri="{FF2B5EF4-FFF2-40B4-BE49-F238E27FC236}">
                <a16:creationId xmlns:a16="http://schemas.microsoft.com/office/drawing/2014/main" id="{8AAB82B1-C6D3-4900-BF3C-B39F0127563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499633" y="1721563"/>
            <a:ext cx="3288734" cy="7121207"/>
          </a:xfrm>
          <a:prstGeom prst="rect">
            <a:avLst/>
          </a:prstGeom>
        </p:spPr>
      </p:pic>
      <p:pic>
        <p:nvPicPr>
          <p:cNvPr id="3" name="Slide 17">
            <a:hlinkClick r:id="" action="ppaction://media"/>
            <a:extLst>
              <a:ext uri="{FF2B5EF4-FFF2-40B4-BE49-F238E27FC236}">
                <a16:creationId xmlns:a16="http://schemas.microsoft.com/office/drawing/2014/main" id="{9ED2B86E-1CCA-4D24-87FD-288F3B1704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88367" y="105054"/>
            <a:ext cx="1138382" cy="1138382"/>
          </a:xfrm>
          <a:prstGeom prst="rect">
            <a:avLst/>
          </a:prstGeom>
        </p:spPr>
      </p:pic>
    </p:spTree>
    <p:extLst>
      <p:ext uri="{BB962C8B-B14F-4D97-AF65-F5344CB8AC3E}">
        <p14:creationId xmlns:p14="http://schemas.microsoft.com/office/powerpoint/2010/main" val="52165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1D2D58-51E9-4CFA-85F5-3B0E8F6254DF}"/>
              </a:ext>
            </a:extLst>
          </p:cNvPr>
          <p:cNvSpPr/>
          <p:nvPr/>
        </p:nvSpPr>
        <p:spPr>
          <a:xfrm>
            <a:off x="6096000" y="0"/>
            <a:ext cx="6096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a:extLst>
              <a:ext uri="{FF2B5EF4-FFF2-40B4-BE49-F238E27FC236}">
                <a16:creationId xmlns:a16="http://schemas.microsoft.com/office/drawing/2014/main" id="{64A761AE-ECE9-455D-A7E8-D8C355AF3B7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99633" y="1721563"/>
            <a:ext cx="3288734" cy="7121207"/>
          </a:xfrm>
          <a:prstGeom prst="rect">
            <a:avLst/>
          </a:prstGeom>
        </p:spPr>
      </p:pic>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Roman" pitchFamily="2" charset="0"/>
              </a:rPr>
              <a:t>App: Websites</a:t>
            </a:r>
            <a:endParaRPr lang="en-NZ" b="1" dirty="0">
              <a:latin typeface="Work Sans Bold Roman" pitchFamily="2" charset="0"/>
            </a:endParaRPr>
          </a:p>
        </p:txBody>
      </p:sp>
      <p:pic>
        <p:nvPicPr>
          <p:cNvPr id="9" name="Picture 8">
            <a:extLst>
              <a:ext uri="{FF2B5EF4-FFF2-40B4-BE49-F238E27FC236}">
                <a16:creationId xmlns:a16="http://schemas.microsoft.com/office/drawing/2014/main" id="{9D26127C-023E-42B9-9122-AC1EEEF0FC2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54695" y="1602918"/>
            <a:ext cx="2586610" cy="4742118"/>
          </a:xfrm>
          <a:prstGeom prst="rect">
            <a:avLst/>
          </a:prstGeom>
        </p:spPr>
      </p:pic>
      <p:pic>
        <p:nvPicPr>
          <p:cNvPr id="10" name="Picture 9" descr="Icon&#10;&#10;Description automatically generated">
            <a:extLst>
              <a:ext uri="{FF2B5EF4-FFF2-40B4-BE49-F238E27FC236}">
                <a16:creationId xmlns:a16="http://schemas.microsoft.com/office/drawing/2014/main" id="{A7FF1AE1-0DA3-4EC2-93C5-6908E9976F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3129" y="4107528"/>
            <a:ext cx="351326" cy="616361"/>
          </a:xfrm>
          <a:prstGeom prst="rect">
            <a:avLst/>
          </a:prstGeom>
        </p:spPr>
      </p:pic>
      <p:pic>
        <p:nvPicPr>
          <p:cNvPr id="3" name="Slide 18">
            <a:hlinkClick r:id="" action="ppaction://media"/>
            <a:extLst>
              <a:ext uri="{FF2B5EF4-FFF2-40B4-BE49-F238E27FC236}">
                <a16:creationId xmlns:a16="http://schemas.microsoft.com/office/drawing/2014/main" id="{87193A87-94E8-4FC8-BE2F-FEA6AACE08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3647" y="503445"/>
            <a:ext cx="1110673" cy="1110673"/>
          </a:xfrm>
          <a:prstGeom prst="rect">
            <a:avLst/>
          </a:prstGeom>
        </p:spPr>
      </p:pic>
    </p:spTree>
    <p:extLst>
      <p:ext uri="{BB962C8B-B14F-4D97-AF65-F5344CB8AC3E}">
        <p14:creationId xmlns:p14="http://schemas.microsoft.com/office/powerpoint/2010/main" val="158782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2DFACC-8D9C-4CB8-A5D5-7E62589F9576}"/>
              </a:ext>
            </a:extLst>
          </p:cNvPr>
          <p:cNvSpPr/>
          <p:nvPr/>
        </p:nvSpPr>
        <p:spPr>
          <a:xfrm>
            <a:off x="6096000" y="0"/>
            <a:ext cx="6096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Roman" pitchFamily="2" charset="0"/>
              </a:rPr>
              <a:t>App: Articles</a:t>
            </a:r>
            <a:endParaRPr lang="en-NZ" b="1" dirty="0">
              <a:latin typeface="Work Sans Bold Roman" pitchFamily="2" charset="0"/>
            </a:endParaRPr>
          </a:p>
        </p:txBody>
      </p:sp>
      <p:grpSp>
        <p:nvGrpSpPr>
          <p:cNvPr id="16" name="Group 15">
            <a:extLst>
              <a:ext uri="{FF2B5EF4-FFF2-40B4-BE49-F238E27FC236}">
                <a16:creationId xmlns:a16="http://schemas.microsoft.com/office/drawing/2014/main" id="{6F4A6329-D6FD-4C28-90E9-D802B60EFCC5}"/>
              </a:ext>
            </a:extLst>
          </p:cNvPr>
          <p:cNvGrpSpPr/>
          <p:nvPr/>
        </p:nvGrpSpPr>
        <p:grpSpPr>
          <a:xfrm>
            <a:off x="1754695" y="1602918"/>
            <a:ext cx="2586610" cy="4742118"/>
            <a:chOff x="1913185" y="1602918"/>
            <a:chExt cx="2586610" cy="4742118"/>
          </a:xfrm>
        </p:grpSpPr>
        <p:pic>
          <p:nvPicPr>
            <p:cNvPr id="4" name="Picture 3">
              <a:extLst>
                <a:ext uri="{FF2B5EF4-FFF2-40B4-BE49-F238E27FC236}">
                  <a16:creationId xmlns:a16="http://schemas.microsoft.com/office/drawing/2014/main" id="{D416E657-C27D-407B-8562-99FFE60554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13185" y="1602918"/>
              <a:ext cx="2586610" cy="4742118"/>
            </a:xfrm>
            <a:prstGeom prst="rect">
              <a:avLst/>
            </a:prstGeom>
          </p:spPr>
        </p:pic>
        <p:pic>
          <p:nvPicPr>
            <p:cNvPr id="10" name="Picture 9" descr="Icon&#10;&#10;Description automatically generated">
              <a:extLst>
                <a:ext uri="{FF2B5EF4-FFF2-40B4-BE49-F238E27FC236}">
                  <a16:creationId xmlns:a16="http://schemas.microsoft.com/office/drawing/2014/main" id="{4B6ED89F-7C93-42FD-B204-6CFB9690AF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321" y="4887456"/>
              <a:ext cx="351326" cy="616361"/>
            </a:xfrm>
            <a:prstGeom prst="rect">
              <a:avLst/>
            </a:prstGeom>
          </p:spPr>
        </p:pic>
      </p:grpSp>
      <p:pic>
        <p:nvPicPr>
          <p:cNvPr id="8" name="Picture 7" descr="Graphical user interface, text, application&#10;&#10;Description automatically generated">
            <a:extLst>
              <a:ext uri="{FF2B5EF4-FFF2-40B4-BE49-F238E27FC236}">
                <a16:creationId xmlns:a16="http://schemas.microsoft.com/office/drawing/2014/main" id="{496A19FC-1E2A-4D38-9F27-B9376C7CC0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9745" y="1058781"/>
            <a:ext cx="3288735" cy="7121207"/>
          </a:xfrm>
          <a:prstGeom prst="rect">
            <a:avLst/>
          </a:prstGeom>
        </p:spPr>
      </p:pic>
      <p:pic>
        <p:nvPicPr>
          <p:cNvPr id="3" name="Slide 19">
            <a:hlinkClick r:id="" action="ppaction://media"/>
            <a:extLst>
              <a:ext uri="{FF2B5EF4-FFF2-40B4-BE49-F238E27FC236}">
                <a16:creationId xmlns:a16="http://schemas.microsoft.com/office/drawing/2014/main" id="{4EB87E68-57CD-4C08-B5EF-352460689C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8480" y="159463"/>
            <a:ext cx="1041400" cy="1041400"/>
          </a:xfrm>
          <a:prstGeom prst="rect">
            <a:avLst/>
          </a:prstGeom>
        </p:spPr>
      </p:pic>
    </p:spTree>
    <p:extLst>
      <p:ext uri="{BB962C8B-B14F-4D97-AF65-F5344CB8AC3E}">
        <p14:creationId xmlns:p14="http://schemas.microsoft.com/office/powerpoint/2010/main" val="5495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F8C3F8-1E3B-45D6-BB02-29DF2BABF2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 name="Online Media 1" title="Introducing: Unteach Racism">
            <a:hlinkClick r:id="" action="ppaction://media"/>
            <a:extLst>
              <a:ext uri="{FF2B5EF4-FFF2-40B4-BE49-F238E27FC236}">
                <a16:creationId xmlns:a16="http://schemas.microsoft.com/office/drawing/2014/main" id="{10D1AA87-1EED-4BB3-92F6-446EFCDFBC8E}"/>
              </a:ext>
            </a:extLst>
          </p:cNvPr>
          <p:cNvPicPr>
            <a:picLocks noGrp="1" noRot="1" noChangeAspect="1"/>
          </p:cNvPicPr>
          <p:nvPr>
            <p:ph idx="1"/>
            <a:videoFile r:link="rId1"/>
          </p:nvPr>
        </p:nvPicPr>
        <p:blipFill>
          <a:blip r:embed="rId7"/>
          <a:stretch>
            <a:fillRect/>
          </a:stretch>
        </p:blipFill>
        <p:spPr>
          <a:xfrm>
            <a:off x="1416000" y="796561"/>
            <a:ext cx="9360000" cy="5264878"/>
          </a:xfrm>
          <a:prstGeom prst="rect">
            <a:avLst/>
          </a:prstGeom>
        </p:spPr>
      </p:pic>
      <p:pic>
        <p:nvPicPr>
          <p:cNvPr id="3" name="Slide 2">
            <a:hlinkClick r:id="" action="ppaction://media"/>
            <a:extLst>
              <a:ext uri="{FF2B5EF4-FFF2-40B4-BE49-F238E27FC236}">
                <a16:creationId xmlns:a16="http://schemas.microsoft.com/office/drawing/2014/main" id="{1F7E9CBA-9F99-41C3-8CC3-046B8B8D0AA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656605" y="923561"/>
            <a:ext cx="987789" cy="987789"/>
          </a:xfrm>
          <a:prstGeom prst="rect">
            <a:avLst/>
          </a:prstGeom>
        </p:spPr>
      </p:pic>
    </p:spTree>
    <p:extLst>
      <p:ext uri="{BB962C8B-B14F-4D97-AF65-F5344CB8AC3E}">
        <p14:creationId xmlns:p14="http://schemas.microsoft.com/office/powerpoint/2010/main" val="113316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8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C120F4-AC4A-4002-8CE6-2E0475C94EED}"/>
              </a:ext>
            </a:extLst>
          </p:cNvPr>
          <p:cNvSpPr>
            <a:spLocks noGrp="1"/>
          </p:cNvSpPr>
          <p:nvPr>
            <p:ph type="title"/>
          </p:nvPr>
        </p:nvSpPr>
        <p:spPr/>
        <p:txBody>
          <a:bodyPr/>
          <a:lstStyle/>
          <a:p>
            <a:endParaRPr lang="en-NZ" dirty="0"/>
          </a:p>
        </p:txBody>
      </p:sp>
      <p:sp>
        <p:nvSpPr>
          <p:cNvPr id="5" name="Content Placeholder 4">
            <a:extLst>
              <a:ext uri="{FF2B5EF4-FFF2-40B4-BE49-F238E27FC236}">
                <a16:creationId xmlns:a16="http://schemas.microsoft.com/office/drawing/2014/main" id="{19CDFA64-D13D-4F5A-8264-61F956404797}"/>
              </a:ext>
            </a:extLst>
          </p:cNvPr>
          <p:cNvSpPr>
            <a:spLocks noGrp="1"/>
          </p:cNvSpPr>
          <p:nvPr>
            <p:ph idx="1"/>
          </p:nvPr>
        </p:nvSpPr>
        <p:spPr/>
        <p:txBody>
          <a:bodyPr>
            <a:normAutofit/>
          </a:bodyPr>
          <a:lstStyle/>
          <a:p>
            <a:pPr marL="0" indent="0">
              <a:buNone/>
            </a:pPr>
            <a:r>
              <a:rPr lang="en-US" sz="10000" dirty="0">
                <a:latin typeface="WORK SANS BOLD" pitchFamily="2" charset="0"/>
              </a:rPr>
              <a:t>Website</a:t>
            </a:r>
            <a:endParaRPr lang="en-NZ" sz="10000" dirty="0">
              <a:latin typeface="WORK SANS BOLD" pitchFamily="2" charset="0"/>
            </a:endParaRPr>
          </a:p>
        </p:txBody>
      </p:sp>
    </p:spTree>
    <p:extLst>
      <p:ext uri="{BB962C8B-B14F-4D97-AF65-F5344CB8AC3E}">
        <p14:creationId xmlns:p14="http://schemas.microsoft.com/office/powerpoint/2010/main" val="2238752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29">
            <a:extLst>
              <a:ext uri="{FF2B5EF4-FFF2-40B4-BE49-F238E27FC236}">
                <a16:creationId xmlns:a16="http://schemas.microsoft.com/office/drawing/2014/main" id="{776F813F-8ABE-4B3C-B2A1-938A8DCE23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250" y="0"/>
            <a:ext cx="12192000" cy="6858000"/>
          </a:xfrm>
          <a:prstGeom prst="rect">
            <a:avLst/>
          </a:prstGeom>
        </p:spPr>
      </p:pic>
      <p:pic>
        <p:nvPicPr>
          <p:cNvPr id="2" name="Slide 21">
            <a:hlinkClick r:id="" action="ppaction://media"/>
            <a:extLst>
              <a:ext uri="{FF2B5EF4-FFF2-40B4-BE49-F238E27FC236}">
                <a16:creationId xmlns:a16="http://schemas.microsoft.com/office/drawing/2014/main" id="{59B55F83-0EB6-4A92-B3DB-60EF214CCC61}"/>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9943522" y="547264"/>
            <a:ext cx="982518" cy="982518"/>
          </a:xfrm>
        </p:spPr>
      </p:pic>
    </p:spTree>
    <p:extLst>
      <p:ext uri="{BB962C8B-B14F-4D97-AF65-F5344CB8AC3E}">
        <p14:creationId xmlns:p14="http://schemas.microsoft.com/office/powerpoint/2010/main" val="141111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115FA3E-69E0-4804-9AD8-1F093131895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pitchFamily="2" charset="0"/>
              </a:rPr>
              <a:t>Website: Resources - </a:t>
            </a:r>
            <a:r>
              <a:rPr lang="en-NZ" sz="4400" dirty="0">
                <a:effectLst/>
                <a:latin typeface="WORK SANS BOLD" pitchFamily="2" charset="0"/>
                <a:ea typeface="Calibri" panose="020F0502020204030204" pitchFamily="34" charset="0"/>
                <a:cs typeface="Times New Roman" panose="02020603050405020304" pitchFamily="18" charset="0"/>
              </a:rPr>
              <a:t>Literature scan</a:t>
            </a:r>
            <a:endParaRPr lang="en-NZ" b="1" dirty="0">
              <a:latin typeface="WORK SANS BOLD" pitchFamily="2" charset="0"/>
            </a:endParaRPr>
          </a:p>
        </p:txBody>
      </p:sp>
      <p:pic>
        <p:nvPicPr>
          <p:cNvPr id="20" name="Content Placeholder 19">
            <a:extLst>
              <a:ext uri="{FF2B5EF4-FFF2-40B4-BE49-F238E27FC236}">
                <a16:creationId xmlns:a16="http://schemas.microsoft.com/office/drawing/2014/main" id="{0ECEA0D2-C20B-4576-AD61-B048A688C41E}"/>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a:stretch/>
        </p:blipFill>
        <p:spPr>
          <a:xfrm>
            <a:off x="248513" y="2097509"/>
            <a:ext cx="7406410" cy="4364491"/>
          </a:xfrm>
        </p:spPr>
      </p:pic>
      <p:pic>
        <p:nvPicPr>
          <p:cNvPr id="31" name="Content Placeholder 17">
            <a:extLst>
              <a:ext uri="{FF2B5EF4-FFF2-40B4-BE49-F238E27FC236}">
                <a16:creationId xmlns:a16="http://schemas.microsoft.com/office/drawing/2014/main" id="{A49ED357-CB59-4E03-B2DC-90D998C13C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97882" y="2137827"/>
            <a:ext cx="2801980" cy="3962413"/>
          </a:xfrm>
          <a:prstGeom prst="rect">
            <a:avLst/>
          </a:prstGeom>
        </p:spPr>
      </p:pic>
      <p:pic>
        <p:nvPicPr>
          <p:cNvPr id="33" name="Content Placeholder 17">
            <a:extLst>
              <a:ext uri="{FF2B5EF4-FFF2-40B4-BE49-F238E27FC236}">
                <a16:creationId xmlns:a16="http://schemas.microsoft.com/office/drawing/2014/main" id="{9C8A07BC-9F10-465C-845F-31E4D5D0498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976402" y="1919806"/>
            <a:ext cx="2801980" cy="3962413"/>
          </a:xfrm>
          <a:prstGeom prst="rect">
            <a:avLst/>
          </a:prstGeom>
        </p:spPr>
      </p:pic>
      <p:pic>
        <p:nvPicPr>
          <p:cNvPr id="22" name="Content Placeholder 17" descr="Text, letter&#10;&#10;Description automatically generated">
            <a:extLst>
              <a:ext uri="{FF2B5EF4-FFF2-40B4-BE49-F238E27FC236}">
                <a16:creationId xmlns:a16="http://schemas.microsoft.com/office/drawing/2014/main" id="{E5CC420F-64B3-4B56-ADA3-97C6B587D1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4923" y="1701509"/>
            <a:ext cx="2801980" cy="3962966"/>
          </a:xfrm>
          <a:prstGeom prst="rect">
            <a:avLst/>
          </a:prstGeom>
        </p:spPr>
      </p:pic>
      <p:pic>
        <p:nvPicPr>
          <p:cNvPr id="3" name="Slide 22">
            <a:hlinkClick r:id="" action="ppaction://media"/>
            <a:extLst>
              <a:ext uri="{FF2B5EF4-FFF2-40B4-BE49-F238E27FC236}">
                <a16:creationId xmlns:a16="http://schemas.microsoft.com/office/drawing/2014/main" id="{D39004A0-20B3-4D77-B64E-C6FC4C677C7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73306" y="492724"/>
            <a:ext cx="1013691" cy="1013691"/>
          </a:xfrm>
          <a:prstGeom prst="rect">
            <a:avLst/>
          </a:prstGeom>
        </p:spPr>
      </p:pic>
    </p:spTree>
    <p:extLst>
      <p:ext uri="{BB962C8B-B14F-4D97-AF65-F5344CB8AC3E}">
        <p14:creationId xmlns:p14="http://schemas.microsoft.com/office/powerpoint/2010/main" val="38690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20EAF1-EA2F-4A84-9CDA-BC74CCB15B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Content Placeholder 19">
            <a:extLst>
              <a:ext uri="{FF2B5EF4-FFF2-40B4-BE49-F238E27FC236}">
                <a16:creationId xmlns:a16="http://schemas.microsoft.com/office/drawing/2014/main" id="{99145408-C120-4CDD-8E4D-CD14B7909C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8513" y="2097509"/>
            <a:ext cx="7406410" cy="4364491"/>
          </a:xfrm>
          <a:prstGeom prst="rect">
            <a:avLst/>
          </a:prstGeom>
        </p:spPr>
      </p:pic>
      <p:pic>
        <p:nvPicPr>
          <p:cNvPr id="10" name="Content Placeholder 17">
            <a:extLst>
              <a:ext uri="{FF2B5EF4-FFF2-40B4-BE49-F238E27FC236}">
                <a16:creationId xmlns:a16="http://schemas.microsoft.com/office/drawing/2014/main" id="{18E16987-C1C1-4ABE-880D-55C9C791EF0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97882" y="2137827"/>
            <a:ext cx="2801979" cy="3962413"/>
          </a:xfrm>
          <a:prstGeom prst="rect">
            <a:avLst/>
          </a:prstGeom>
        </p:spPr>
      </p:pic>
      <p:pic>
        <p:nvPicPr>
          <p:cNvPr id="11" name="Content Placeholder 17">
            <a:extLst>
              <a:ext uri="{FF2B5EF4-FFF2-40B4-BE49-F238E27FC236}">
                <a16:creationId xmlns:a16="http://schemas.microsoft.com/office/drawing/2014/main" id="{1B1C44FA-B55F-46E2-BDDD-3DC239F759F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976402" y="1919806"/>
            <a:ext cx="2801979" cy="3962413"/>
          </a:xfrm>
          <a:prstGeom prst="rect">
            <a:avLst/>
          </a:prstGeom>
        </p:spPr>
      </p:pic>
      <p:pic>
        <p:nvPicPr>
          <p:cNvPr id="12" name="Content Placeholder 17">
            <a:extLst>
              <a:ext uri="{FF2B5EF4-FFF2-40B4-BE49-F238E27FC236}">
                <a16:creationId xmlns:a16="http://schemas.microsoft.com/office/drawing/2014/main" id="{CCFF8A66-DF24-4B83-B313-B7A53FB94C6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654923" y="1701785"/>
            <a:ext cx="2801980" cy="3962413"/>
          </a:xfrm>
          <a:prstGeom prst="rect">
            <a:avLst/>
          </a:prstGeom>
        </p:spPr>
      </p:pic>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pitchFamily="2" charset="0"/>
              </a:rPr>
              <a:t>Website: Resources - </a:t>
            </a:r>
            <a:r>
              <a:rPr lang="en-NZ" sz="4400" dirty="0">
                <a:effectLst/>
                <a:latin typeface="WORK SANS BOLD" pitchFamily="2" charset="0"/>
                <a:ea typeface="Calibri" panose="020F0502020204030204" pitchFamily="34" charset="0"/>
                <a:cs typeface="Times New Roman" panose="02020603050405020304" pitchFamily="18" charset="0"/>
              </a:rPr>
              <a:t>Guides</a:t>
            </a:r>
            <a:endParaRPr lang="en-NZ" b="1" dirty="0">
              <a:latin typeface="WORK SANS BOLD" pitchFamily="2" charset="0"/>
            </a:endParaRPr>
          </a:p>
        </p:txBody>
      </p:sp>
      <p:pic>
        <p:nvPicPr>
          <p:cNvPr id="3" name="Slide 23">
            <a:hlinkClick r:id="" action="ppaction://media"/>
            <a:extLst>
              <a:ext uri="{FF2B5EF4-FFF2-40B4-BE49-F238E27FC236}">
                <a16:creationId xmlns:a16="http://schemas.microsoft.com/office/drawing/2014/main" id="{4E62A8D7-035A-4E21-A8EC-A43D9EDBC2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56903" y="574617"/>
            <a:ext cx="1089891" cy="1089891"/>
          </a:xfrm>
          <a:prstGeom prst="rect">
            <a:avLst/>
          </a:prstGeom>
        </p:spPr>
      </p:pic>
    </p:spTree>
    <p:extLst>
      <p:ext uri="{BB962C8B-B14F-4D97-AF65-F5344CB8AC3E}">
        <p14:creationId xmlns:p14="http://schemas.microsoft.com/office/powerpoint/2010/main" val="27275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C120F4-AC4A-4002-8CE6-2E0475C94EED}"/>
              </a:ext>
            </a:extLst>
          </p:cNvPr>
          <p:cNvSpPr>
            <a:spLocks noGrp="1"/>
          </p:cNvSpPr>
          <p:nvPr>
            <p:ph type="title"/>
          </p:nvPr>
        </p:nvSpPr>
        <p:spPr/>
        <p:txBody>
          <a:bodyPr/>
          <a:lstStyle/>
          <a:p>
            <a:endParaRPr lang="en-NZ" dirty="0"/>
          </a:p>
        </p:txBody>
      </p:sp>
      <p:sp>
        <p:nvSpPr>
          <p:cNvPr id="5" name="Content Placeholder 4">
            <a:extLst>
              <a:ext uri="{FF2B5EF4-FFF2-40B4-BE49-F238E27FC236}">
                <a16:creationId xmlns:a16="http://schemas.microsoft.com/office/drawing/2014/main" id="{19CDFA64-D13D-4F5A-8264-61F956404797}"/>
              </a:ext>
            </a:extLst>
          </p:cNvPr>
          <p:cNvSpPr>
            <a:spLocks noGrp="1"/>
          </p:cNvSpPr>
          <p:nvPr>
            <p:ph idx="1"/>
          </p:nvPr>
        </p:nvSpPr>
        <p:spPr/>
        <p:txBody>
          <a:bodyPr>
            <a:normAutofit/>
          </a:bodyPr>
          <a:lstStyle/>
          <a:p>
            <a:pPr marL="0" indent="0">
              <a:buNone/>
            </a:pPr>
            <a:r>
              <a:rPr lang="en-US" sz="10000" dirty="0">
                <a:latin typeface="WORK SANS BOLD" pitchFamily="2" charset="0"/>
              </a:rPr>
              <a:t>Join the Movement</a:t>
            </a:r>
            <a:endParaRPr lang="en-NZ" sz="10000" dirty="0">
              <a:latin typeface="WORK SANS BOLD" pitchFamily="2" charset="0"/>
            </a:endParaRPr>
          </a:p>
        </p:txBody>
      </p:sp>
    </p:spTree>
    <p:extLst>
      <p:ext uri="{BB962C8B-B14F-4D97-AF65-F5344CB8AC3E}">
        <p14:creationId xmlns:p14="http://schemas.microsoft.com/office/powerpoint/2010/main" val="881703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Roman" pitchFamily="2" charset="0"/>
              </a:rPr>
              <a:t>​Unteach Racism toolkit</a:t>
            </a:r>
            <a:endParaRPr lang="en-NZ" b="1" dirty="0">
              <a:latin typeface="Work Sans Bold Roman" pitchFamily="2" charset="0"/>
            </a:endParaRPr>
          </a:p>
        </p:txBody>
      </p:sp>
      <p:sp>
        <p:nvSpPr>
          <p:cNvPr id="7" name="Content Placeholder 6">
            <a:extLst>
              <a:ext uri="{FF2B5EF4-FFF2-40B4-BE49-F238E27FC236}">
                <a16:creationId xmlns:a16="http://schemas.microsoft.com/office/drawing/2014/main" id="{C70C4641-9C68-4F56-A164-0B714BCA6FD6}"/>
              </a:ext>
            </a:extLst>
          </p:cNvPr>
          <p:cNvSpPr>
            <a:spLocks noGrp="1"/>
          </p:cNvSpPr>
          <p:nvPr>
            <p:ph idx="1"/>
          </p:nvPr>
        </p:nvSpPr>
        <p:spPr>
          <a:xfrm>
            <a:off x="487680" y="1825625"/>
            <a:ext cx="5779305" cy="4351338"/>
          </a:xfrm>
        </p:spPr>
        <p:txBody>
          <a:bodyPr>
            <a:noAutofit/>
          </a:bodyPr>
          <a:lstStyle/>
          <a:p>
            <a:pPr marL="0" indent="0">
              <a:lnSpc>
                <a:spcPct val="100000"/>
              </a:lnSpc>
              <a:buNone/>
            </a:pPr>
            <a:r>
              <a:rPr lang="en-US" sz="4400" i="0" dirty="0">
                <a:effectLst/>
                <a:latin typeface="Work Sans Regular Roman" pitchFamily="2" charset="0"/>
              </a:rPr>
              <a:t>Share your story on social media </a:t>
            </a:r>
            <a:r>
              <a:rPr lang="en-US" sz="4400" i="0" dirty="0">
                <a:solidFill>
                  <a:srgbClr val="FFFFFF"/>
                </a:solidFill>
                <a:effectLst/>
                <a:latin typeface="Work Sans Regular Roman" pitchFamily="2" charset="0"/>
              </a:rPr>
              <a:t>with our toolkit.</a:t>
            </a:r>
          </a:p>
          <a:p>
            <a:pPr marL="0" indent="0">
              <a:lnSpc>
                <a:spcPct val="100000"/>
              </a:lnSpc>
              <a:buNone/>
            </a:pPr>
            <a:r>
              <a:rPr lang="en-US" sz="4400" b="1" dirty="0">
                <a:effectLst/>
                <a:latin typeface="Work Sans Bold Roman" pitchFamily="2" charset="0"/>
                <a:ea typeface="Calibri" panose="020F0502020204030204" pitchFamily="34" charset="0"/>
                <a:cs typeface="Times New Roman" panose="02020603050405020304" pitchFamily="18" charset="0"/>
              </a:rPr>
              <a:t>#UnteachRacism </a:t>
            </a:r>
            <a:endParaRPr lang="en-NZ" sz="4400" b="1" dirty="0">
              <a:latin typeface="Work Sans Bold Roman" pitchFamily="2" charset="0"/>
            </a:endParaRPr>
          </a:p>
        </p:txBody>
      </p:sp>
      <p:pic>
        <p:nvPicPr>
          <p:cNvPr id="10" name="Picture 9" descr="Graphical user interface, application&#10;&#10;Description automatically generated">
            <a:extLst>
              <a:ext uri="{FF2B5EF4-FFF2-40B4-BE49-F238E27FC236}">
                <a16:creationId xmlns:a16="http://schemas.microsoft.com/office/drawing/2014/main" id="{64EEA3D9-5C8C-4335-853C-222B42BF7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903958"/>
            <a:ext cx="5608319" cy="4273005"/>
          </a:xfrm>
          <a:prstGeom prst="rect">
            <a:avLst/>
          </a:prstGeom>
        </p:spPr>
      </p:pic>
      <p:pic>
        <p:nvPicPr>
          <p:cNvPr id="3" name="Slide 25">
            <a:hlinkClick r:id="" action="ppaction://media"/>
            <a:extLst>
              <a:ext uri="{FF2B5EF4-FFF2-40B4-BE49-F238E27FC236}">
                <a16:creationId xmlns:a16="http://schemas.microsoft.com/office/drawing/2014/main" id="{E4BB42BD-E3F8-42FE-96F5-EA25C519B7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26366" y="680163"/>
            <a:ext cx="1041400" cy="1041400"/>
          </a:xfrm>
          <a:prstGeom prst="rect">
            <a:avLst/>
          </a:prstGeom>
        </p:spPr>
      </p:pic>
    </p:spTree>
    <p:extLst>
      <p:ext uri="{BB962C8B-B14F-4D97-AF65-F5344CB8AC3E}">
        <p14:creationId xmlns:p14="http://schemas.microsoft.com/office/powerpoint/2010/main" val="337677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Roman" pitchFamily="2" charset="0"/>
              </a:rPr>
              <a:t>Let’s talk</a:t>
            </a:r>
            <a:endParaRPr lang="en-NZ" b="1" dirty="0">
              <a:latin typeface="Work Sans Bold Roman" pitchFamily="2" charset="0"/>
            </a:endParaRPr>
          </a:p>
        </p:txBody>
      </p:sp>
      <p:sp>
        <p:nvSpPr>
          <p:cNvPr id="3" name="Content Placeholder 2">
            <a:extLst>
              <a:ext uri="{FF2B5EF4-FFF2-40B4-BE49-F238E27FC236}">
                <a16:creationId xmlns:a16="http://schemas.microsoft.com/office/drawing/2014/main" id="{AB7905ED-CD9E-4FF9-B3A7-20EB9726846D}"/>
              </a:ext>
            </a:extLst>
          </p:cNvPr>
          <p:cNvSpPr>
            <a:spLocks noGrp="1"/>
          </p:cNvSpPr>
          <p:nvPr>
            <p:ph idx="1"/>
          </p:nvPr>
        </p:nvSpPr>
        <p:spPr/>
        <p:txBody>
          <a:bodyPr>
            <a:normAutofit/>
          </a:bodyPr>
          <a:lstStyle/>
          <a:p>
            <a:pPr marL="0" indent="0">
              <a:lnSpc>
                <a:spcPct val="100000"/>
              </a:lnSpc>
              <a:spcAft>
                <a:spcPts val="800"/>
              </a:spcAft>
              <a:buNone/>
            </a:pPr>
            <a:r>
              <a:rPr lang="en-US" sz="2400" dirty="0">
                <a:effectLst/>
                <a:latin typeface="Work Sans Regular Roman" pitchFamily="2" charset="0"/>
                <a:ea typeface="Calibri" panose="020F0502020204030204" pitchFamily="34" charset="0"/>
                <a:cs typeface="Times New Roman" panose="02020603050405020304" pitchFamily="18" charset="0"/>
              </a:rPr>
              <a:t>The Teaching Council would love to hear from you on: </a:t>
            </a:r>
            <a:endParaRPr lang="en-NZ" sz="2400" dirty="0">
              <a:effectLst/>
              <a:latin typeface="Work Sans Regular Roman" pitchFamily="2" charset="0"/>
              <a:ea typeface="Calibri" panose="020F0502020204030204" pitchFamily="34" charset="0"/>
              <a:cs typeface="Times New Roman" panose="02020603050405020304" pitchFamily="18" charset="0"/>
            </a:endParaRPr>
          </a:p>
          <a:p>
            <a:pPr>
              <a:lnSpc>
                <a:spcPct val="100000"/>
              </a:lnSpc>
            </a:pPr>
            <a:r>
              <a:rPr lang="en-US" sz="2400" dirty="0">
                <a:effectLst/>
                <a:latin typeface="Work Sans Regular Roman" pitchFamily="2" charset="0"/>
                <a:ea typeface="Calibri" panose="020F0502020204030204" pitchFamily="34" charset="0"/>
                <a:cs typeface="Times New Roman" panose="02020603050405020304" pitchFamily="18" charset="0"/>
              </a:rPr>
              <a:t>how you have engaged with the Unteach Racism resources and what changes this has meant for you</a:t>
            </a:r>
            <a:endParaRPr lang="en-NZ" sz="2400" dirty="0">
              <a:effectLst/>
              <a:latin typeface="Work Sans Regular Roman" pitchFamily="2" charset="0"/>
              <a:ea typeface="Calibri" panose="020F0502020204030204" pitchFamily="34" charset="0"/>
              <a:cs typeface="Times New Roman" panose="02020603050405020304" pitchFamily="18" charset="0"/>
            </a:endParaRPr>
          </a:p>
          <a:p>
            <a:pPr>
              <a:lnSpc>
                <a:spcPct val="100000"/>
              </a:lnSpc>
            </a:pPr>
            <a:r>
              <a:rPr lang="en-US" sz="2400" dirty="0">
                <a:effectLst/>
                <a:latin typeface="Work Sans Regular Roman" pitchFamily="2" charset="0"/>
                <a:ea typeface="Calibri" panose="020F0502020204030204" pitchFamily="34" charset="0"/>
                <a:cs typeface="Times New Roman" panose="02020603050405020304" pitchFamily="18" charset="0"/>
              </a:rPr>
              <a:t>how you have applied what you have learnt through your practice, or</a:t>
            </a:r>
            <a:endParaRPr lang="en-NZ" sz="2400" dirty="0">
              <a:effectLst/>
              <a:latin typeface="Work Sans Regular Roman" pitchFamily="2" charset="0"/>
              <a:ea typeface="Calibri" panose="020F0502020204030204" pitchFamily="34" charset="0"/>
              <a:cs typeface="Times New Roman" panose="02020603050405020304" pitchFamily="18" charset="0"/>
            </a:endParaRPr>
          </a:p>
          <a:p>
            <a:pPr>
              <a:lnSpc>
                <a:spcPct val="100000"/>
              </a:lnSpc>
              <a:spcAft>
                <a:spcPts val="800"/>
              </a:spcAft>
            </a:pPr>
            <a:r>
              <a:rPr lang="en-US" sz="2400" dirty="0">
                <a:effectLst/>
                <a:latin typeface="Work Sans Regular Roman" pitchFamily="2" charset="0"/>
                <a:ea typeface="Calibri" panose="020F0502020204030204" pitchFamily="34" charset="0"/>
                <a:cs typeface="Times New Roman" panose="02020603050405020304" pitchFamily="18" charset="0"/>
              </a:rPr>
              <a:t>what you have already been doing in this space, and</a:t>
            </a:r>
          </a:p>
          <a:p>
            <a:pPr>
              <a:lnSpc>
                <a:spcPct val="100000"/>
              </a:lnSpc>
              <a:spcAft>
                <a:spcPts val="800"/>
              </a:spcAft>
            </a:pPr>
            <a:r>
              <a:rPr lang="en-US" sz="2400" dirty="0">
                <a:latin typeface="Work Sans Regular Roman" pitchFamily="2" charset="0"/>
                <a:ea typeface="Calibri" panose="020F0502020204030204" pitchFamily="34" charset="0"/>
                <a:cs typeface="Times New Roman" panose="02020603050405020304" pitchFamily="18" charset="0"/>
              </a:rPr>
              <a:t>how else we can help to support you on this journey.</a:t>
            </a:r>
            <a:br>
              <a:rPr lang="en-US" sz="2400" dirty="0">
                <a:latin typeface="Work Sans Regular Roman" pitchFamily="2" charset="0"/>
                <a:ea typeface="Calibri" panose="020F0502020204030204" pitchFamily="34" charset="0"/>
                <a:cs typeface="Times New Roman" panose="02020603050405020304" pitchFamily="18" charset="0"/>
              </a:rPr>
            </a:br>
            <a:r>
              <a:rPr lang="en-US" sz="2400" dirty="0">
                <a:effectLst/>
                <a:latin typeface="Work Sans Regular Roman" pitchFamily="2" charset="0"/>
                <a:ea typeface="Calibri" panose="020F0502020204030204" pitchFamily="34" charset="0"/>
                <a:cs typeface="Times New Roman" panose="02020603050405020304" pitchFamily="18" charset="0"/>
              </a:rPr>
              <a:t>  </a:t>
            </a:r>
            <a:endParaRPr lang="en-NZ" sz="2400" dirty="0">
              <a:effectLst/>
              <a:latin typeface="Work Sans Regular Roman" pitchFamily="2" charset="0"/>
              <a:ea typeface="Calibri" panose="020F0502020204030204" pitchFamily="34" charset="0"/>
              <a:cs typeface="Times New Roman" panose="02020603050405020304" pitchFamily="18" charset="0"/>
            </a:endParaRPr>
          </a:p>
          <a:p>
            <a:pPr marL="0" indent="0">
              <a:lnSpc>
                <a:spcPct val="100000"/>
              </a:lnSpc>
              <a:spcAft>
                <a:spcPts val="800"/>
              </a:spcAft>
              <a:buNone/>
            </a:pPr>
            <a:r>
              <a:rPr lang="en-NZ" sz="2400" dirty="0">
                <a:effectLst/>
                <a:latin typeface="Work Sans Regular Roman" pitchFamily="2" charset="0"/>
                <a:ea typeface="Calibri" panose="020F0502020204030204" pitchFamily="34" charset="0"/>
                <a:cs typeface="Times New Roman" panose="02020603050405020304" pitchFamily="18" charset="0"/>
              </a:rPr>
              <a:t> </a:t>
            </a:r>
            <a:r>
              <a:rPr lang="en-US" sz="2400" dirty="0">
                <a:effectLst/>
                <a:latin typeface="Work Sans Regular Roman" pitchFamily="2" charset="0"/>
                <a:ea typeface="Calibri" panose="020F0502020204030204" pitchFamily="34" charset="0"/>
                <a:cs typeface="Times New Roman" panose="02020603050405020304" pitchFamily="18" charset="0"/>
              </a:rPr>
              <a:t>Contact to share with us </a:t>
            </a:r>
            <a:r>
              <a:rPr lang="en-US" sz="2400" b="1" dirty="0">
                <a:effectLst/>
                <a:latin typeface="Work Sans Bold Roman" pitchFamily="2" charset="0"/>
                <a:ea typeface="Calibri" panose="020F0502020204030204" pitchFamily="34" charset="0"/>
                <a:cs typeface="Times New Roman" panose="02020603050405020304" pitchFamily="18" charset="0"/>
              </a:rPr>
              <a:t>letstalk@teachingcouncil.nz</a:t>
            </a:r>
            <a:endParaRPr lang="en-NZ" sz="2400" b="1" dirty="0">
              <a:latin typeface="Work Sans Bold Roman" pitchFamily="2" charset="0"/>
            </a:endParaRPr>
          </a:p>
        </p:txBody>
      </p:sp>
      <p:pic>
        <p:nvPicPr>
          <p:cNvPr id="4" name="Slide 26">
            <a:hlinkClick r:id="" action="ppaction://media"/>
            <a:extLst>
              <a:ext uri="{FF2B5EF4-FFF2-40B4-BE49-F238E27FC236}">
                <a16:creationId xmlns:a16="http://schemas.microsoft.com/office/drawing/2014/main" id="{025A480D-BF1D-4FDB-A5D5-51E5EE3B9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81672" y="291938"/>
            <a:ext cx="1096818" cy="1096818"/>
          </a:xfrm>
          <a:prstGeom prst="rect">
            <a:avLst/>
          </a:prstGeom>
        </p:spPr>
      </p:pic>
    </p:spTree>
    <p:extLst>
      <p:ext uri="{BB962C8B-B14F-4D97-AF65-F5344CB8AC3E}">
        <p14:creationId xmlns:p14="http://schemas.microsoft.com/office/powerpoint/2010/main" val="27636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Roman" pitchFamily="2" charset="0"/>
              </a:rPr>
              <a:t>Engage</a:t>
            </a:r>
            <a:endParaRPr lang="en-NZ" b="1" dirty="0">
              <a:latin typeface="Work Sans Bold Roman" pitchFamily="2" charset="0"/>
            </a:endParaRPr>
          </a:p>
        </p:txBody>
      </p:sp>
      <p:sp>
        <p:nvSpPr>
          <p:cNvPr id="3" name="Content Placeholder 2">
            <a:extLst>
              <a:ext uri="{FF2B5EF4-FFF2-40B4-BE49-F238E27FC236}">
                <a16:creationId xmlns:a16="http://schemas.microsoft.com/office/drawing/2014/main" id="{B3E01D69-77DF-4CBD-8BAB-674D0235AD9E}"/>
              </a:ext>
            </a:extLst>
          </p:cNvPr>
          <p:cNvSpPr>
            <a:spLocks noGrp="1"/>
          </p:cNvSpPr>
          <p:nvPr>
            <p:ph idx="1"/>
          </p:nvPr>
        </p:nvSpPr>
        <p:spPr/>
        <p:txBody>
          <a:bodyPr>
            <a:normAutofit/>
          </a:bodyPr>
          <a:lstStyle/>
          <a:p>
            <a:pPr marL="0" indent="0">
              <a:lnSpc>
                <a:spcPct val="100000"/>
              </a:lnSpc>
              <a:spcAft>
                <a:spcPts val="800"/>
              </a:spcAft>
              <a:buNone/>
            </a:pPr>
            <a:r>
              <a:rPr lang="en-US" sz="2400" dirty="0">
                <a:effectLst/>
                <a:latin typeface="Work Sans Regular Roman" pitchFamily="2" charset="0"/>
                <a:ea typeface="Calibri" panose="020F0502020204030204" pitchFamily="34" charset="0"/>
                <a:cs typeface="Times New Roman" panose="02020603050405020304" pitchFamily="18" charset="0"/>
              </a:rPr>
              <a:t>We would also really appreciate your input on what we need to include in our next steps, especially as we build our resources around the next two stages to confront and dismantle racism. </a:t>
            </a:r>
          </a:p>
          <a:p>
            <a:pPr marL="0" indent="0">
              <a:lnSpc>
                <a:spcPct val="100000"/>
              </a:lnSpc>
              <a:spcAft>
                <a:spcPts val="800"/>
              </a:spcAft>
              <a:buNone/>
            </a:pPr>
            <a:r>
              <a:rPr lang="en-US" sz="2400" dirty="0">
                <a:effectLst/>
                <a:latin typeface="Work Sans Regular Roman" pitchFamily="2" charset="0"/>
                <a:ea typeface="Calibri" panose="020F0502020204030204" pitchFamily="34" charset="0"/>
                <a:cs typeface="Times New Roman" panose="02020603050405020304" pitchFamily="18" charset="0"/>
              </a:rPr>
              <a:t>Let us know what you need in the next stage of Unteach Racism.</a:t>
            </a:r>
          </a:p>
          <a:p>
            <a:pPr marL="0" indent="0">
              <a:lnSpc>
                <a:spcPct val="100000"/>
              </a:lnSpc>
              <a:buNone/>
            </a:pPr>
            <a:r>
              <a:rPr lang="en-US" sz="2400" dirty="0">
                <a:latin typeface="Work Sans Regular Roman" pitchFamily="2" charset="0"/>
                <a:ea typeface="Calibri" panose="020F0502020204030204" pitchFamily="34" charset="0"/>
                <a:cs typeface="Times New Roman" panose="02020603050405020304" pitchFamily="18" charset="0"/>
              </a:rPr>
              <a:t>Email:</a:t>
            </a:r>
            <a:r>
              <a:rPr lang="en-US" sz="2400" dirty="0">
                <a:effectLst/>
                <a:latin typeface="Work Sans Regular Roman" pitchFamily="2" charset="0"/>
                <a:ea typeface="Calibri" panose="020F0502020204030204" pitchFamily="34" charset="0"/>
                <a:cs typeface="Times New Roman" panose="02020603050405020304" pitchFamily="18" charset="0"/>
              </a:rPr>
              <a:t> </a:t>
            </a:r>
            <a:r>
              <a:rPr lang="en-US" sz="2400" b="1" dirty="0">
                <a:effectLst/>
                <a:latin typeface="Work Sans Bold Roman" pitchFamily="2" charset="0"/>
                <a:ea typeface="Calibri" panose="020F0502020204030204" pitchFamily="34" charset="0"/>
                <a:cs typeface="Times New Roman" panose="02020603050405020304" pitchFamily="18" charset="0"/>
              </a:rPr>
              <a:t>letstalk@teachingcouncil.nz</a:t>
            </a:r>
            <a:endParaRPr lang="en-NZ" sz="2400" b="1" dirty="0">
              <a:latin typeface="Work Sans Bold Roman" pitchFamily="2" charset="0"/>
            </a:endParaRPr>
          </a:p>
        </p:txBody>
      </p:sp>
      <p:pic>
        <p:nvPicPr>
          <p:cNvPr id="4" name="Slide 27">
            <a:hlinkClick r:id="" action="ppaction://media"/>
            <a:extLst>
              <a:ext uri="{FF2B5EF4-FFF2-40B4-BE49-F238E27FC236}">
                <a16:creationId xmlns:a16="http://schemas.microsoft.com/office/drawing/2014/main" id="{AEE0C3D8-69F7-4366-B13F-423C7336E0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2508" y="291938"/>
            <a:ext cx="1082964" cy="1082964"/>
          </a:xfrm>
          <a:prstGeom prst="rect">
            <a:avLst/>
          </a:prstGeom>
        </p:spPr>
      </p:pic>
    </p:spTree>
    <p:extLst>
      <p:ext uri="{BB962C8B-B14F-4D97-AF65-F5344CB8AC3E}">
        <p14:creationId xmlns:p14="http://schemas.microsoft.com/office/powerpoint/2010/main" val="300645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Roman" pitchFamily="2" charset="0"/>
              </a:rPr>
              <a:t>Call to action</a:t>
            </a:r>
            <a:endParaRPr lang="en-NZ" b="1" dirty="0">
              <a:latin typeface="Work Sans Bold Roman" pitchFamily="2" charset="0"/>
            </a:endParaRPr>
          </a:p>
        </p:txBody>
      </p:sp>
      <p:sp>
        <p:nvSpPr>
          <p:cNvPr id="4" name="Content Placeholder 3">
            <a:extLst>
              <a:ext uri="{FF2B5EF4-FFF2-40B4-BE49-F238E27FC236}">
                <a16:creationId xmlns:a16="http://schemas.microsoft.com/office/drawing/2014/main" id="{450E5FB6-D9C1-4038-BD58-F325CBE089E1}"/>
              </a:ext>
            </a:extLst>
          </p:cNvPr>
          <p:cNvSpPr>
            <a:spLocks noGrp="1"/>
          </p:cNvSpPr>
          <p:nvPr>
            <p:ph idx="1"/>
          </p:nvPr>
        </p:nvSpPr>
        <p:spPr/>
        <p:txBody>
          <a:bodyPr>
            <a:normAutofit/>
          </a:bodyPr>
          <a:lstStyle/>
          <a:p>
            <a:pPr marL="342900" lvl="0" indent="-342900">
              <a:lnSpc>
                <a:spcPct val="100000"/>
              </a:lnSpc>
              <a:spcAft>
                <a:spcPts val="800"/>
              </a:spcAft>
              <a:buFont typeface="Arial" panose="020B0604020202020204" pitchFamily="34" charset="0"/>
              <a:buChar char="•"/>
              <a:tabLst>
                <a:tab pos="457200" algn="l"/>
              </a:tabLst>
            </a:pPr>
            <a:r>
              <a:rPr lang="en-NZ" sz="2400" dirty="0">
                <a:effectLst/>
                <a:latin typeface="Work Sans Regular Roman" pitchFamily="2" charset="0"/>
                <a:ea typeface="Calibri" panose="020F0502020204030204" pitchFamily="34" charset="0"/>
                <a:cs typeface="Times New Roman" panose="02020603050405020304" pitchFamily="18" charset="0"/>
              </a:rPr>
              <a:t>Complete the app modules</a:t>
            </a:r>
          </a:p>
          <a:p>
            <a:pPr marL="342900" lvl="0" indent="-342900">
              <a:lnSpc>
                <a:spcPct val="100000"/>
              </a:lnSpc>
              <a:spcAft>
                <a:spcPts val="800"/>
              </a:spcAft>
              <a:buFont typeface="Arial" panose="020B0604020202020204" pitchFamily="34" charset="0"/>
              <a:buChar char="•"/>
              <a:tabLst>
                <a:tab pos="457200" algn="l"/>
              </a:tabLst>
            </a:pPr>
            <a:r>
              <a:rPr lang="en-NZ" sz="2400" dirty="0">
                <a:effectLst/>
                <a:latin typeface="Work Sans Regular Roman" pitchFamily="2" charset="0"/>
                <a:ea typeface="Calibri" panose="020F0502020204030204" pitchFamily="34" charset="0"/>
                <a:cs typeface="Times New Roman" panose="02020603050405020304" pitchFamily="18" charset="0"/>
              </a:rPr>
              <a:t>Sign up for the quarterly newsletter on the Unteach Racism website</a:t>
            </a:r>
          </a:p>
          <a:p>
            <a:pPr marL="342900" lvl="0" indent="-342900">
              <a:lnSpc>
                <a:spcPct val="100000"/>
              </a:lnSpc>
              <a:spcAft>
                <a:spcPts val="800"/>
              </a:spcAft>
              <a:buFont typeface="Arial" panose="020B0604020202020204" pitchFamily="34" charset="0"/>
              <a:buChar char="•"/>
              <a:tabLst>
                <a:tab pos="457200" algn="l"/>
              </a:tabLst>
            </a:pPr>
            <a:r>
              <a:rPr lang="en-NZ" sz="2400" dirty="0">
                <a:effectLst/>
                <a:latin typeface="Work Sans Regular Roman" pitchFamily="2" charset="0"/>
                <a:ea typeface="Calibri" panose="020F0502020204030204" pitchFamily="34" charset="0"/>
                <a:cs typeface="Times New Roman" panose="02020603050405020304" pitchFamily="18" charset="0"/>
              </a:rPr>
              <a:t>Engage in conversations on Hapori Matatū</a:t>
            </a:r>
            <a:endParaRPr lang="en-NZ" sz="2400" dirty="0">
              <a:latin typeface="Work Sans Regular Roman" pitchFamily="2" charset="0"/>
              <a:ea typeface="Calibri" panose="020F0502020204030204" pitchFamily="34" charset="0"/>
              <a:cs typeface="Times New Roman" panose="02020603050405020304" pitchFamily="18" charset="0"/>
            </a:endParaRPr>
          </a:p>
          <a:p>
            <a:pPr marL="342900" lvl="0" indent="-342900">
              <a:lnSpc>
                <a:spcPct val="100000"/>
              </a:lnSpc>
              <a:spcAft>
                <a:spcPts val="800"/>
              </a:spcAft>
              <a:buFont typeface="Arial" panose="020B0604020202020204" pitchFamily="34" charset="0"/>
              <a:buChar char="•"/>
              <a:tabLst>
                <a:tab pos="457200" algn="l"/>
              </a:tabLst>
            </a:pPr>
            <a:r>
              <a:rPr lang="en-NZ" sz="2400" dirty="0">
                <a:effectLst/>
                <a:latin typeface="Work Sans Regular Roman" pitchFamily="2" charset="0"/>
                <a:ea typeface="Calibri" panose="020F0502020204030204" pitchFamily="34" charset="0"/>
                <a:cs typeface="Times New Roman" panose="02020603050405020304" pitchFamily="18" charset="0"/>
              </a:rPr>
              <a:t>Lead a discussion around one of the resources</a:t>
            </a:r>
          </a:p>
          <a:p>
            <a:pPr marL="342900" lvl="0" indent="-342900">
              <a:lnSpc>
                <a:spcPct val="100000"/>
              </a:lnSpc>
              <a:spcAft>
                <a:spcPts val="800"/>
              </a:spcAft>
              <a:buFont typeface="Arial" panose="020B0604020202020204" pitchFamily="34" charset="0"/>
              <a:buChar char="•"/>
              <a:tabLst>
                <a:tab pos="457200" algn="l"/>
              </a:tabLst>
            </a:pPr>
            <a:r>
              <a:rPr lang="en-NZ" sz="2400" dirty="0">
                <a:effectLst/>
                <a:latin typeface="Work Sans Regular Roman" pitchFamily="2" charset="0"/>
                <a:ea typeface="Calibri" panose="020F0502020204030204" pitchFamily="34" charset="0"/>
                <a:cs typeface="Times New Roman" panose="02020603050405020304" pitchFamily="18" charset="0"/>
              </a:rPr>
              <a:t>Include Unteach Racism in your Professional </a:t>
            </a:r>
            <a:r>
              <a:rPr lang="en-NZ" sz="2400" dirty="0">
                <a:latin typeface="Work Sans Regular Roman" pitchFamily="2" charset="0"/>
                <a:ea typeface="Calibri" panose="020F0502020204030204" pitchFamily="34" charset="0"/>
                <a:cs typeface="Times New Roman" panose="02020603050405020304" pitchFamily="18" charset="0"/>
              </a:rPr>
              <a:t>G</a:t>
            </a:r>
            <a:r>
              <a:rPr lang="en-NZ" sz="2400" dirty="0">
                <a:effectLst/>
                <a:latin typeface="Work Sans Regular Roman" pitchFamily="2" charset="0"/>
                <a:ea typeface="Calibri" panose="020F0502020204030204" pitchFamily="34" charset="0"/>
                <a:cs typeface="Times New Roman" panose="02020603050405020304" pitchFamily="18" charset="0"/>
              </a:rPr>
              <a:t>rowth </a:t>
            </a:r>
            <a:r>
              <a:rPr lang="en-NZ" sz="2400" dirty="0">
                <a:latin typeface="Work Sans Regular Roman" pitchFamily="2" charset="0"/>
                <a:ea typeface="Calibri" panose="020F0502020204030204" pitchFamily="34" charset="0"/>
                <a:cs typeface="Times New Roman" panose="02020603050405020304" pitchFamily="18" charset="0"/>
              </a:rPr>
              <a:t>C</a:t>
            </a:r>
            <a:r>
              <a:rPr lang="en-NZ" sz="2400" dirty="0">
                <a:effectLst/>
                <a:latin typeface="Work Sans Regular Roman" pitchFamily="2" charset="0"/>
                <a:ea typeface="Calibri" panose="020F0502020204030204" pitchFamily="34" charset="0"/>
                <a:cs typeface="Times New Roman" panose="02020603050405020304" pitchFamily="18" charset="0"/>
              </a:rPr>
              <a:t>ycle</a:t>
            </a:r>
          </a:p>
          <a:p>
            <a:pPr marL="342900" lvl="0" indent="-342900">
              <a:lnSpc>
                <a:spcPct val="100000"/>
              </a:lnSpc>
              <a:spcAft>
                <a:spcPts val="800"/>
              </a:spcAft>
              <a:buFont typeface="Arial" panose="020B0604020202020204" pitchFamily="34" charset="0"/>
              <a:buChar char="•"/>
              <a:tabLst>
                <a:tab pos="457200" algn="l"/>
              </a:tabLst>
            </a:pPr>
            <a:r>
              <a:rPr lang="en-NZ" sz="2400" dirty="0">
                <a:effectLst/>
                <a:latin typeface="Work Sans Regular Roman" pitchFamily="2" charset="0"/>
                <a:ea typeface="Calibri" panose="020F0502020204030204" pitchFamily="34" charset="0"/>
                <a:cs typeface="Times New Roman" panose="02020603050405020304" pitchFamily="18" charset="0"/>
              </a:rPr>
              <a:t>Contribute to confront and dismantle phase.</a:t>
            </a:r>
          </a:p>
        </p:txBody>
      </p:sp>
      <p:pic>
        <p:nvPicPr>
          <p:cNvPr id="3" name="Slide 28">
            <a:hlinkClick r:id="" action="ppaction://media"/>
            <a:extLst>
              <a:ext uri="{FF2B5EF4-FFF2-40B4-BE49-F238E27FC236}">
                <a16:creationId xmlns:a16="http://schemas.microsoft.com/office/drawing/2014/main" id="{9228715F-6CC1-4FFA-B293-41FDF8162F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0217" y="517299"/>
            <a:ext cx="1082964" cy="1082964"/>
          </a:xfrm>
          <a:prstGeom prst="rect">
            <a:avLst/>
          </a:prstGeom>
        </p:spPr>
      </p:pic>
    </p:spTree>
    <p:extLst>
      <p:ext uri="{BB962C8B-B14F-4D97-AF65-F5344CB8AC3E}">
        <p14:creationId xmlns:p14="http://schemas.microsoft.com/office/powerpoint/2010/main" val="36468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E8B42-B11B-486A-A5D2-43F2FFD4AC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endParaRPr lang="en-NZ" b="1" dirty="0">
              <a:latin typeface="Work Sans Bold Roman" pitchFamily="2" charset="0"/>
            </a:endParaRPr>
          </a:p>
        </p:txBody>
      </p:sp>
      <p:sp>
        <p:nvSpPr>
          <p:cNvPr id="3" name="Content Placeholder 2">
            <a:extLst>
              <a:ext uri="{FF2B5EF4-FFF2-40B4-BE49-F238E27FC236}">
                <a16:creationId xmlns:a16="http://schemas.microsoft.com/office/drawing/2014/main" id="{D69B34F5-3404-42E5-B736-C8BD7D178A3E}"/>
              </a:ext>
            </a:extLst>
          </p:cNvPr>
          <p:cNvSpPr>
            <a:spLocks noGrp="1"/>
          </p:cNvSpPr>
          <p:nvPr>
            <p:ph idx="1"/>
          </p:nvPr>
        </p:nvSpPr>
        <p:spPr/>
        <p:txBody>
          <a:bodyPr>
            <a:normAutofit/>
          </a:bodyPr>
          <a:lstStyle/>
          <a:p>
            <a:pPr marL="0" indent="0" algn="ctr">
              <a:lnSpc>
                <a:spcPct val="100000"/>
              </a:lnSpc>
              <a:spcAft>
                <a:spcPts val="800"/>
              </a:spcAft>
              <a:buNone/>
            </a:pPr>
            <a:r>
              <a:rPr lang="fi-FI" sz="4400" dirty="0">
                <a:solidFill>
                  <a:schemeClr val="tx1"/>
                </a:solidFill>
                <a:effectLst/>
                <a:latin typeface="Work Sans Regular Roman" pitchFamily="2" charset="0"/>
                <a:ea typeface="Calibri" panose="020F0502020204030204" pitchFamily="34" charset="0"/>
                <a:cs typeface="Times New Roman" panose="02020603050405020304" pitchFamily="18" charset="0"/>
              </a:rPr>
              <a:t>He manga wai koia kia </a:t>
            </a:r>
            <a:br>
              <a:rPr lang="fi-FI" sz="4400" dirty="0">
                <a:solidFill>
                  <a:schemeClr val="tx1"/>
                </a:solidFill>
                <a:effectLst/>
                <a:latin typeface="Work Sans Regular Roman" pitchFamily="2" charset="0"/>
                <a:ea typeface="Calibri" panose="020F0502020204030204" pitchFamily="34" charset="0"/>
                <a:cs typeface="Times New Roman" panose="02020603050405020304" pitchFamily="18" charset="0"/>
              </a:rPr>
            </a:br>
            <a:r>
              <a:rPr lang="fi-FI" sz="4400" dirty="0">
                <a:solidFill>
                  <a:schemeClr val="tx1"/>
                </a:solidFill>
                <a:effectLst/>
                <a:latin typeface="Work Sans Regular Roman" pitchFamily="2" charset="0"/>
                <a:ea typeface="Calibri" panose="020F0502020204030204" pitchFamily="34" charset="0"/>
                <a:cs typeface="Times New Roman" panose="02020603050405020304" pitchFamily="18" charset="0"/>
              </a:rPr>
              <a:t>kore e whitikia?</a:t>
            </a:r>
            <a:endParaRPr lang="en-NZ" sz="4400" dirty="0">
              <a:solidFill>
                <a:schemeClr val="tx1"/>
              </a:solidFill>
              <a:effectLst/>
              <a:latin typeface="Work Sans Regular Roman" pitchFamily="2" charset="0"/>
              <a:ea typeface="Calibri" panose="020F0502020204030204" pitchFamily="34" charset="0"/>
              <a:cs typeface="Times New Roman" panose="02020603050405020304" pitchFamily="18" charset="0"/>
            </a:endParaRPr>
          </a:p>
          <a:p>
            <a:pPr marL="0" indent="0" algn="ctr">
              <a:lnSpc>
                <a:spcPct val="100000"/>
              </a:lnSpc>
              <a:spcAft>
                <a:spcPts val="800"/>
              </a:spcAft>
              <a:buNone/>
            </a:pPr>
            <a:br>
              <a:rPr lang="en-US" sz="2000" dirty="0">
                <a:solidFill>
                  <a:schemeClr val="tx1"/>
                </a:solidFill>
                <a:effectLst/>
                <a:latin typeface="Work Sans Regular Roman" pitchFamily="2" charset="0"/>
                <a:ea typeface="Calibri" panose="020F0502020204030204" pitchFamily="34" charset="0"/>
                <a:cs typeface="Times New Roman" panose="02020603050405020304" pitchFamily="18" charset="0"/>
              </a:rPr>
            </a:br>
            <a:r>
              <a:rPr lang="en-US" sz="2000" dirty="0">
                <a:solidFill>
                  <a:schemeClr val="tx1"/>
                </a:solidFill>
                <a:effectLst/>
                <a:latin typeface="Work Sans Regular Roman" pitchFamily="2" charset="0"/>
                <a:ea typeface="Calibri" panose="020F0502020204030204" pitchFamily="34" charset="0"/>
                <a:cs typeface="Times New Roman" panose="02020603050405020304" pitchFamily="18" charset="0"/>
              </a:rPr>
              <a:t>Is it a river that cannot be crossed?</a:t>
            </a:r>
            <a:endParaRPr lang="en-NZ" sz="2000" dirty="0">
              <a:solidFill>
                <a:schemeClr val="tx1"/>
              </a:solidFill>
              <a:effectLst/>
              <a:latin typeface="Work Sans Regular Roman" pitchFamily="2" charset="0"/>
              <a:ea typeface="Calibri" panose="020F0502020204030204" pitchFamily="34" charset="0"/>
              <a:cs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71977857-2B5A-44E2-AD97-EB81611A15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7062" y="617077"/>
            <a:ext cx="1177875" cy="883407"/>
          </a:xfrm>
          <a:prstGeom prst="rect">
            <a:avLst/>
          </a:prstGeom>
        </p:spPr>
      </p:pic>
      <p:pic>
        <p:nvPicPr>
          <p:cNvPr id="4" name="Slide 29">
            <a:hlinkClick r:id="" action="ppaction://media"/>
            <a:extLst>
              <a:ext uri="{FF2B5EF4-FFF2-40B4-BE49-F238E27FC236}">
                <a16:creationId xmlns:a16="http://schemas.microsoft.com/office/drawing/2014/main" id="{499ABD79-F150-4403-AC21-E81B8B7DE3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81672" y="396000"/>
            <a:ext cx="1179945" cy="1179945"/>
          </a:xfrm>
          <a:prstGeom prst="rect">
            <a:avLst/>
          </a:prstGeom>
        </p:spPr>
      </p:pic>
    </p:spTree>
    <p:extLst>
      <p:ext uri="{BB962C8B-B14F-4D97-AF65-F5344CB8AC3E}">
        <p14:creationId xmlns:p14="http://schemas.microsoft.com/office/powerpoint/2010/main" val="217559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E3F0A2-ECE1-4F7D-80E0-9376D45E3BC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9">
            <a:extLst>
              <a:ext uri="{FF2B5EF4-FFF2-40B4-BE49-F238E27FC236}">
                <a16:creationId xmlns:a16="http://schemas.microsoft.com/office/drawing/2014/main" id="{C524FE35-2C7C-4355-8FA1-552514CA5294}"/>
              </a:ext>
            </a:extLst>
          </p:cNvPr>
          <p:cNvSpPr>
            <a:spLocks noGrp="1"/>
          </p:cNvSpPr>
          <p:nvPr>
            <p:ph type="title"/>
          </p:nvPr>
        </p:nvSpPr>
        <p:spPr/>
        <p:txBody>
          <a:bodyPr/>
          <a:lstStyle/>
          <a:p>
            <a:r>
              <a:rPr lang="en-US" b="1" dirty="0">
                <a:latin typeface="Work Sans Bold Roman" pitchFamily="2" charset="0"/>
              </a:rPr>
              <a:t>Nau </a:t>
            </a:r>
            <a:r>
              <a:rPr lang="en-US" b="1" dirty="0" err="1">
                <a:latin typeface="Work Sans Bold Roman" pitchFamily="2" charset="0"/>
              </a:rPr>
              <a:t>mai</a:t>
            </a:r>
            <a:r>
              <a:rPr lang="en-US" b="1" dirty="0">
                <a:latin typeface="Work Sans Bold Roman" pitchFamily="2" charset="0"/>
              </a:rPr>
              <a:t>, </a:t>
            </a:r>
            <a:r>
              <a:rPr lang="en-US" b="1" dirty="0" err="1">
                <a:latin typeface="Work Sans Bold Roman" pitchFamily="2" charset="0"/>
              </a:rPr>
              <a:t>haere</a:t>
            </a:r>
            <a:r>
              <a:rPr lang="en-US" b="1" dirty="0">
                <a:latin typeface="Work Sans Bold Roman" pitchFamily="2" charset="0"/>
              </a:rPr>
              <a:t> </a:t>
            </a:r>
            <a:r>
              <a:rPr lang="en-US" b="1" dirty="0" err="1">
                <a:latin typeface="Work Sans Bold Roman" pitchFamily="2" charset="0"/>
              </a:rPr>
              <a:t>mai</a:t>
            </a:r>
            <a:endParaRPr lang="en-NZ" dirty="0"/>
          </a:p>
        </p:txBody>
      </p:sp>
      <p:sp>
        <p:nvSpPr>
          <p:cNvPr id="5" name="Content Placeholder 4">
            <a:extLst>
              <a:ext uri="{FF2B5EF4-FFF2-40B4-BE49-F238E27FC236}">
                <a16:creationId xmlns:a16="http://schemas.microsoft.com/office/drawing/2014/main" id="{2B5962ED-CBC8-4192-88F5-D6975B0B6345}"/>
              </a:ext>
            </a:extLst>
          </p:cNvPr>
          <p:cNvSpPr>
            <a:spLocks noGrp="1"/>
          </p:cNvSpPr>
          <p:nvPr>
            <p:ph idx="1"/>
          </p:nvPr>
        </p:nvSpPr>
        <p:spPr/>
        <p:txBody>
          <a:bodyPr>
            <a:normAutofit/>
          </a:bodyPr>
          <a:lstStyle/>
          <a:p>
            <a:pPr marL="0" indent="0">
              <a:lnSpc>
                <a:spcPct val="100000"/>
              </a:lnSpc>
              <a:buNone/>
            </a:pPr>
            <a:r>
              <a:rPr lang="fi-FI" sz="4400" dirty="0">
                <a:latin typeface="Work Sans Regular Roman" pitchFamily="2" charset="0"/>
                <a:ea typeface="Calibri" panose="020F0502020204030204" pitchFamily="34" charset="0"/>
                <a:cs typeface="Times New Roman" panose="02020603050405020304" pitchFamily="18" charset="0"/>
              </a:rPr>
              <a:t>Ruia taitea, ruia taitea, </a:t>
            </a:r>
          </a:p>
          <a:p>
            <a:pPr marL="0" indent="0">
              <a:lnSpc>
                <a:spcPct val="100000"/>
              </a:lnSpc>
              <a:buNone/>
            </a:pPr>
            <a:r>
              <a:rPr lang="fi-FI" sz="4400" dirty="0">
                <a:latin typeface="Work Sans Regular Roman" pitchFamily="2" charset="0"/>
                <a:ea typeface="Calibri" panose="020F0502020204030204" pitchFamily="34" charset="0"/>
                <a:cs typeface="Times New Roman" panose="02020603050405020304" pitchFamily="18" charset="0"/>
              </a:rPr>
              <a:t>kia tū ko taikākā anake</a:t>
            </a:r>
            <a:r>
              <a:rPr lang="en-NZ" sz="4400" dirty="0">
                <a:latin typeface="Work Sans Regular Roman" pitchFamily="2" charset="0"/>
                <a:cs typeface="Times New Roman" panose="02020603050405020304" pitchFamily="18" charset="0"/>
              </a:rPr>
              <a:t>.</a:t>
            </a:r>
            <a:br>
              <a:rPr lang="en-NZ" sz="4400" dirty="0">
                <a:latin typeface="Work Sans Regular Roman" pitchFamily="2" charset="0"/>
                <a:cs typeface="Times New Roman" panose="02020603050405020304" pitchFamily="18" charset="0"/>
              </a:rPr>
            </a:br>
            <a:endParaRPr lang="en-NZ" sz="4400" dirty="0">
              <a:latin typeface="Work Sans Regular Roman" pitchFamily="2" charset="0"/>
              <a:cs typeface="Times New Roman" panose="02020603050405020304" pitchFamily="18" charset="0"/>
            </a:endParaRPr>
          </a:p>
          <a:p>
            <a:pPr marL="0" indent="0">
              <a:lnSpc>
                <a:spcPct val="100000"/>
              </a:lnSpc>
              <a:buNone/>
            </a:pPr>
            <a:r>
              <a:rPr lang="en-NZ" sz="2400" dirty="0"/>
              <a:t>If you shake away the sapwood, </a:t>
            </a:r>
            <a:br>
              <a:rPr lang="en-NZ" sz="2400" dirty="0"/>
            </a:br>
            <a:r>
              <a:rPr lang="en-NZ" sz="2400" dirty="0"/>
              <a:t>then the heartwood remains.</a:t>
            </a:r>
            <a:endParaRPr lang="fi-FI" sz="2400" dirty="0">
              <a:ea typeface="Calibri" panose="020F0502020204030204" pitchFamily="34" charset="0"/>
              <a:cs typeface="Times New Roman" panose="02020603050405020304" pitchFamily="18" charset="0"/>
            </a:endParaRPr>
          </a:p>
        </p:txBody>
      </p:sp>
      <p:pic>
        <p:nvPicPr>
          <p:cNvPr id="7" name="Slide 3 - 1_1">
            <a:hlinkClick r:id="" action="ppaction://media"/>
            <a:extLst>
              <a:ext uri="{FF2B5EF4-FFF2-40B4-BE49-F238E27FC236}">
                <a16:creationId xmlns:a16="http://schemas.microsoft.com/office/drawing/2014/main" id="{18C793B5-694E-484D-980C-A845BF1A5E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3804" y="284519"/>
            <a:ext cx="1548524" cy="1548524"/>
          </a:xfrm>
          <a:prstGeom prst="rect">
            <a:avLst/>
          </a:prstGeom>
        </p:spPr>
      </p:pic>
    </p:spTree>
    <p:extLst>
      <p:ext uri="{BB962C8B-B14F-4D97-AF65-F5344CB8AC3E}">
        <p14:creationId xmlns:p14="http://schemas.microsoft.com/office/powerpoint/2010/main" val="37085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8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64DA68-BDB6-4322-9D04-78E5E7C39F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 name="Slide 30">
            <a:hlinkClick r:id="" action="ppaction://media"/>
            <a:extLst>
              <a:ext uri="{FF2B5EF4-FFF2-40B4-BE49-F238E27FC236}">
                <a16:creationId xmlns:a16="http://schemas.microsoft.com/office/drawing/2014/main" id="{87D403DF-8E03-4263-8D56-DB70D36649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38873" y="288636"/>
            <a:ext cx="1027545" cy="1027545"/>
          </a:xfrm>
          <a:prstGeom prst="rect">
            <a:avLst/>
          </a:prstGeom>
        </p:spPr>
      </p:pic>
    </p:spTree>
    <p:extLst>
      <p:ext uri="{BB962C8B-B14F-4D97-AF65-F5344CB8AC3E}">
        <p14:creationId xmlns:p14="http://schemas.microsoft.com/office/powerpoint/2010/main" val="263721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07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en-NZ" b="1" dirty="0">
                <a:latin typeface="Work Sans Bold Roman" pitchFamily="2" charset="0"/>
              </a:rPr>
              <a:t>Objective of Unteach Racism:</a:t>
            </a:r>
          </a:p>
        </p:txBody>
      </p:sp>
      <p:sp>
        <p:nvSpPr>
          <p:cNvPr id="3" name="Content Placeholder 2">
            <a:extLst>
              <a:ext uri="{FF2B5EF4-FFF2-40B4-BE49-F238E27FC236}">
                <a16:creationId xmlns:a16="http://schemas.microsoft.com/office/drawing/2014/main" id="{D69B34F5-3404-42E5-B736-C8BD7D178A3E}"/>
              </a:ext>
            </a:extLst>
          </p:cNvPr>
          <p:cNvSpPr>
            <a:spLocks noGrp="1"/>
          </p:cNvSpPr>
          <p:nvPr>
            <p:ph idx="1"/>
          </p:nvPr>
        </p:nvSpPr>
        <p:spPr>
          <a:xfrm>
            <a:off x="487681" y="1825625"/>
            <a:ext cx="10634410" cy="4351338"/>
          </a:xfrm>
        </p:spPr>
        <p:txBody>
          <a:bodyPr>
            <a:normAutofit/>
          </a:bodyPr>
          <a:lstStyle/>
          <a:p>
            <a:pPr marL="0" indent="0">
              <a:lnSpc>
                <a:spcPct val="100000"/>
              </a:lnSpc>
              <a:buNone/>
            </a:pPr>
            <a:r>
              <a:rPr lang="en-NZ" sz="4400" dirty="0">
                <a:effectLst/>
                <a:latin typeface="Work Sans Regular Roman" pitchFamily="2" charset="0"/>
                <a:ea typeface="Calibri" panose="020F0502020204030204" pitchFamily="34" charset="0"/>
                <a:cs typeface="Times New Roman" panose="02020603050405020304" pitchFamily="18" charset="0"/>
              </a:rPr>
              <a:t>Equip teachers with tools to identify, confront and dismantle bias and prejudice so that education is free from racism.</a:t>
            </a:r>
            <a:endParaRPr lang="en-NZ" sz="4400" dirty="0">
              <a:latin typeface="Work Sans Regular Roman" pitchFamily="2" charset="0"/>
            </a:endParaRPr>
          </a:p>
        </p:txBody>
      </p:sp>
      <p:pic>
        <p:nvPicPr>
          <p:cNvPr id="4" name="Slide 4">
            <a:hlinkClick r:id="" action="ppaction://media"/>
            <a:extLst>
              <a:ext uri="{FF2B5EF4-FFF2-40B4-BE49-F238E27FC236}">
                <a16:creationId xmlns:a16="http://schemas.microsoft.com/office/drawing/2014/main" id="{185FB212-709B-409E-ADAF-BE437C9917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0241" y="642856"/>
            <a:ext cx="831850" cy="831850"/>
          </a:xfrm>
          <a:prstGeom prst="rect">
            <a:avLst/>
          </a:prstGeom>
        </p:spPr>
      </p:pic>
    </p:spTree>
    <p:extLst>
      <p:ext uri="{BB962C8B-B14F-4D97-AF65-F5344CB8AC3E}">
        <p14:creationId xmlns:p14="http://schemas.microsoft.com/office/powerpoint/2010/main" val="221526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524FE35-2C7C-4355-8FA1-552514CA5294}"/>
              </a:ext>
            </a:extLst>
          </p:cNvPr>
          <p:cNvSpPr>
            <a:spLocks noGrp="1"/>
          </p:cNvSpPr>
          <p:nvPr>
            <p:ph type="title"/>
          </p:nvPr>
        </p:nvSpPr>
        <p:spPr/>
        <p:txBody>
          <a:bodyPr/>
          <a:lstStyle/>
          <a:p>
            <a:r>
              <a:rPr lang="en-US" b="1" dirty="0">
                <a:latin typeface="Work Sans Bold Roman" pitchFamily="2" charset="0"/>
              </a:rPr>
              <a:t>Partner agencies/expert thought leaders:</a:t>
            </a:r>
            <a:endParaRPr lang="en-NZ" b="1" dirty="0">
              <a:latin typeface="Work Sans Bold Roman" pitchFamily="2" charset="0"/>
            </a:endParaRPr>
          </a:p>
        </p:txBody>
      </p:sp>
      <p:pic>
        <p:nvPicPr>
          <p:cNvPr id="11" name="Picture 10" descr="Logo, company name&#10;&#10;Description automatically generated">
            <a:extLst>
              <a:ext uri="{FF2B5EF4-FFF2-40B4-BE49-F238E27FC236}">
                <a16:creationId xmlns:a16="http://schemas.microsoft.com/office/drawing/2014/main" id="{2AA34DAC-3A0B-451C-866B-E06EE3A694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943" y="1936167"/>
            <a:ext cx="1982690" cy="1982690"/>
          </a:xfrm>
          <a:prstGeom prst="rect">
            <a:avLst/>
          </a:prstGeom>
        </p:spPr>
      </p:pic>
      <p:pic>
        <p:nvPicPr>
          <p:cNvPr id="12" name="Picture 11">
            <a:extLst>
              <a:ext uri="{FF2B5EF4-FFF2-40B4-BE49-F238E27FC236}">
                <a16:creationId xmlns:a16="http://schemas.microsoft.com/office/drawing/2014/main" id="{3851D9FC-1048-4EFE-A3B6-AAC84DE2653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32367" y="1936167"/>
            <a:ext cx="1982690" cy="1982690"/>
          </a:xfrm>
          <a:prstGeom prst="rect">
            <a:avLst/>
          </a:prstGeom>
        </p:spPr>
      </p:pic>
      <p:pic>
        <p:nvPicPr>
          <p:cNvPr id="14" name="Picture 13">
            <a:extLst>
              <a:ext uri="{FF2B5EF4-FFF2-40B4-BE49-F238E27FC236}">
                <a16:creationId xmlns:a16="http://schemas.microsoft.com/office/drawing/2014/main" id="{7CE2655B-C63A-4797-BAEB-AA4D4606EF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840799" y="1936167"/>
            <a:ext cx="1982690" cy="1982690"/>
          </a:xfrm>
          <a:prstGeom prst="rect">
            <a:avLst/>
          </a:prstGeom>
        </p:spPr>
      </p:pic>
      <p:pic>
        <p:nvPicPr>
          <p:cNvPr id="15" name="Picture 14">
            <a:extLst>
              <a:ext uri="{FF2B5EF4-FFF2-40B4-BE49-F238E27FC236}">
                <a16:creationId xmlns:a16="http://schemas.microsoft.com/office/drawing/2014/main" id="{49B896DA-E2B6-4F20-8C27-46C0A82E78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04655" y="1936167"/>
            <a:ext cx="1982690" cy="1982690"/>
          </a:xfrm>
          <a:prstGeom prst="rect">
            <a:avLst/>
          </a:prstGeom>
        </p:spPr>
      </p:pic>
      <p:pic>
        <p:nvPicPr>
          <p:cNvPr id="16" name="Picture 15">
            <a:extLst>
              <a:ext uri="{FF2B5EF4-FFF2-40B4-BE49-F238E27FC236}">
                <a16:creationId xmlns:a16="http://schemas.microsoft.com/office/drawing/2014/main" id="{9D079762-A522-4CDC-BAA5-B261856497E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368511" y="1936167"/>
            <a:ext cx="1982690" cy="1982690"/>
          </a:xfrm>
          <a:prstGeom prst="rect">
            <a:avLst/>
          </a:prstGeom>
        </p:spPr>
      </p:pic>
      <p:pic>
        <p:nvPicPr>
          <p:cNvPr id="17" name="Picture 16">
            <a:extLst>
              <a:ext uri="{FF2B5EF4-FFF2-40B4-BE49-F238E27FC236}">
                <a16:creationId xmlns:a16="http://schemas.microsoft.com/office/drawing/2014/main" id="{3B1E3B75-BF58-4156-8BB9-0A3CC95EF30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632367" y="4200023"/>
            <a:ext cx="1982690" cy="1982690"/>
          </a:xfrm>
          <a:prstGeom prst="rect">
            <a:avLst/>
          </a:prstGeom>
        </p:spPr>
      </p:pic>
      <p:pic>
        <p:nvPicPr>
          <p:cNvPr id="18" name="Picture 17">
            <a:extLst>
              <a:ext uri="{FF2B5EF4-FFF2-40B4-BE49-F238E27FC236}">
                <a16:creationId xmlns:a16="http://schemas.microsoft.com/office/drawing/2014/main" id="{C33C25DA-41B0-42F9-846E-50C1E3FBBC4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104655" y="4200023"/>
            <a:ext cx="1982690" cy="1982690"/>
          </a:xfrm>
          <a:prstGeom prst="rect">
            <a:avLst/>
          </a:prstGeom>
        </p:spPr>
      </p:pic>
      <p:pic>
        <p:nvPicPr>
          <p:cNvPr id="19" name="Picture 18">
            <a:extLst>
              <a:ext uri="{FF2B5EF4-FFF2-40B4-BE49-F238E27FC236}">
                <a16:creationId xmlns:a16="http://schemas.microsoft.com/office/drawing/2014/main" id="{9326EE5C-05B5-4AC2-A571-17EF02DC741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368511" y="4200023"/>
            <a:ext cx="1982690" cy="1982690"/>
          </a:xfrm>
          <a:prstGeom prst="rect">
            <a:avLst/>
          </a:prstGeom>
        </p:spPr>
      </p:pic>
      <p:sp>
        <p:nvSpPr>
          <p:cNvPr id="21" name="Content Placeholder 4">
            <a:extLst>
              <a:ext uri="{FF2B5EF4-FFF2-40B4-BE49-F238E27FC236}">
                <a16:creationId xmlns:a16="http://schemas.microsoft.com/office/drawing/2014/main" id="{FD728C15-1CD5-4DF3-9D85-F805F601C270}"/>
              </a:ext>
            </a:extLst>
          </p:cNvPr>
          <p:cNvSpPr>
            <a:spLocks noGrp="1"/>
          </p:cNvSpPr>
          <p:nvPr>
            <p:ph idx="1"/>
          </p:nvPr>
        </p:nvSpPr>
        <p:spPr>
          <a:xfrm>
            <a:off x="576943" y="4200023"/>
            <a:ext cx="4246546" cy="1982690"/>
          </a:xfrm>
        </p:spPr>
        <p:txBody>
          <a:bodyPr>
            <a:normAutofit/>
          </a:bodyPr>
          <a:lstStyle/>
          <a:p>
            <a:pPr marL="0" indent="0">
              <a:buNone/>
            </a:pPr>
            <a:r>
              <a:rPr lang="en-US" sz="2000" dirty="0">
                <a:effectLst/>
                <a:latin typeface="Work Sans Regular Roman" pitchFamily="2" charset="0"/>
                <a:ea typeface="Calibri" panose="020F0502020204030204" pitchFamily="34" charset="0"/>
                <a:cs typeface="Times New Roman" panose="02020603050405020304" pitchFamily="18" charset="0"/>
              </a:rPr>
              <a:t>Other agencies contributing</a:t>
            </a:r>
          </a:p>
          <a:p>
            <a:pPr marL="0" indent="0">
              <a:buNone/>
            </a:pPr>
            <a:r>
              <a:rPr lang="en-US" sz="2000" dirty="0">
                <a:effectLst/>
                <a:latin typeface="Work Sans Regular Roman" pitchFamily="2" charset="0"/>
                <a:ea typeface="Calibri" panose="020F0502020204030204" pitchFamily="34" charset="0"/>
                <a:cs typeface="Times New Roman" panose="02020603050405020304" pitchFamily="18" charset="0"/>
              </a:rPr>
              <a:t>to this mahi:</a:t>
            </a:r>
            <a:endParaRPr lang="en-NZ" sz="2000" dirty="0">
              <a:effectLst/>
              <a:latin typeface="Work Sans Regular Roman" pitchFamily="2" charset="0"/>
              <a:ea typeface="Calibri" panose="020F0502020204030204" pitchFamily="34" charset="0"/>
              <a:cs typeface="Times New Roman" panose="02020603050405020304" pitchFamily="18" charset="0"/>
            </a:endParaRPr>
          </a:p>
        </p:txBody>
      </p:sp>
      <p:pic>
        <p:nvPicPr>
          <p:cNvPr id="2" name="Slide 5">
            <a:hlinkClick r:id="" action="ppaction://media"/>
            <a:extLst>
              <a:ext uri="{FF2B5EF4-FFF2-40B4-BE49-F238E27FC236}">
                <a16:creationId xmlns:a16="http://schemas.microsoft.com/office/drawing/2014/main" id="{8BA61801-0EDE-4086-BBAC-D356FB79498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661134" y="517937"/>
            <a:ext cx="1081687" cy="1081687"/>
          </a:xfrm>
          <a:prstGeom prst="rect">
            <a:avLst/>
          </a:prstGeom>
        </p:spPr>
      </p:pic>
    </p:spTree>
    <p:extLst>
      <p:ext uri="{BB962C8B-B14F-4D97-AF65-F5344CB8AC3E}">
        <p14:creationId xmlns:p14="http://schemas.microsoft.com/office/powerpoint/2010/main" val="428224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E8B42-B11B-486A-A5D2-43F2FFD4AC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endParaRPr lang="en-NZ" b="1" dirty="0">
              <a:latin typeface="Work Sans Bold Roman" pitchFamily="2" charset="0"/>
            </a:endParaRPr>
          </a:p>
        </p:txBody>
      </p:sp>
      <p:sp>
        <p:nvSpPr>
          <p:cNvPr id="3" name="Content Placeholder 2">
            <a:extLst>
              <a:ext uri="{FF2B5EF4-FFF2-40B4-BE49-F238E27FC236}">
                <a16:creationId xmlns:a16="http://schemas.microsoft.com/office/drawing/2014/main" id="{D69B34F5-3404-42E5-B736-C8BD7D178A3E}"/>
              </a:ext>
            </a:extLst>
          </p:cNvPr>
          <p:cNvSpPr>
            <a:spLocks noGrp="1"/>
          </p:cNvSpPr>
          <p:nvPr>
            <p:ph idx="1"/>
          </p:nvPr>
        </p:nvSpPr>
        <p:spPr/>
        <p:txBody>
          <a:bodyPr>
            <a:normAutofit/>
          </a:bodyPr>
          <a:lstStyle/>
          <a:p>
            <a:pPr marL="0" indent="0" algn="ctr">
              <a:lnSpc>
                <a:spcPct val="100000"/>
              </a:lnSpc>
              <a:buNone/>
            </a:pPr>
            <a:r>
              <a:rPr lang="en-NZ" sz="4400" dirty="0">
                <a:solidFill>
                  <a:schemeClr val="tx1"/>
                </a:solidFill>
                <a:latin typeface="Work Sans Regular Roman" pitchFamily="2" charset="0"/>
                <a:cs typeface="Times New Roman" panose="02020603050405020304" pitchFamily="18" charset="0"/>
              </a:rPr>
              <a:t>I sense stereotypes in my teacher’s eyes and gestures and how they act towards me makes me feel like leaving.</a:t>
            </a:r>
            <a:br>
              <a:rPr lang="en-NZ" sz="4400" dirty="0">
                <a:solidFill>
                  <a:schemeClr val="tx1"/>
                </a:solidFill>
                <a:latin typeface="Work Sans Regular Roman" pitchFamily="2" charset="0"/>
                <a:cs typeface="Times New Roman" panose="02020603050405020304" pitchFamily="18" charset="0"/>
              </a:rPr>
            </a:br>
            <a:endParaRPr lang="en-NZ" sz="4400" dirty="0">
              <a:solidFill>
                <a:schemeClr val="tx1"/>
              </a:solidFill>
              <a:latin typeface="Work Sans Regular Roman" pitchFamily="2" charset="0"/>
              <a:cs typeface="Times New Roman" panose="02020603050405020304" pitchFamily="18" charset="0"/>
            </a:endParaRPr>
          </a:p>
          <a:p>
            <a:pPr marL="0" indent="0" algn="ctr">
              <a:lnSpc>
                <a:spcPct val="100000"/>
              </a:lnSpc>
              <a:buNone/>
            </a:pPr>
            <a:r>
              <a:rPr lang="en-NZ" sz="2000" dirty="0">
                <a:solidFill>
                  <a:schemeClr val="tx1"/>
                </a:solidFill>
                <a:latin typeface="Work Sans Regular Roman" pitchFamily="2" charset="0"/>
                <a:cs typeface="Times New Roman" panose="02020603050405020304" pitchFamily="18" charset="0"/>
              </a:rPr>
              <a:t>Secondary school student, Samoan</a:t>
            </a:r>
            <a:endParaRPr lang="en-NZ" sz="2000" dirty="0">
              <a:solidFill>
                <a:schemeClr val="tx1"/>
              </a:solidFill>
              <a:latin typeface="Work Sans Regular Roman" pitchFamily="2" charset="0"/>
            </a:endParaRPr>
          </a:p>
        </p:txBody>
      </p:sp>
      <p:pic>
        <p:nvPicPr>
          <p:cNvPr id="7" name="Picture 6" descr="A picture containing text&#10;&#10;Description automatically generated">
            <a:extLst>
              <a:ext uri="{FF2B5EF4-FFF2-40B4-BE49-F238E27FC236}">
                <a16:creationId xmlns:a16="http://schemas.microsoft.com/office/drawing/2014/main" id="{71977857-2B5A-44E2-AD97-EB81611A15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7062" y="617077"/>
            <a:ext cx="1177875" cy="883407"/>
          </a:xfrm>
          <a:prstGeom prst="rect">
            <a:avLst/>
          </a:prstGeom>
        </p:spPr>
      </p:pic>
      <p:pic>
        <p:nvPicPr>
          <p:cNvPr id="6" name="Amended slide 6">
            <a:hlinkClick r:id="" action="ppaction://media"/>
            <a:extLst>
              <a:ext uri="{FF2B5EF4-FFF2-40B4-BE49-F238E27FC236}">
                <a16:creationId xmlns:a16="http://schemas.microsoft.com/office/drawing/2014/main" id="{6057A95A-4E63-4AD8-82BC-4AA44D545E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3672" y="352951"/>
            <a:ext cx="1368612" cy="1368612"/>
          </a:xfrm>
          <a:prstGeom prst="rect">
            <a:avLst/>
          </a:prstGeom>
        </p:spPr>
      </p:pic>
    </p:spTree>
    <p:extLst>
      <p:ext uri="{BB962C8B-B14F-4D97-AF65-F5344CB8AC3E}">
        <p14:creationId xmlns:p14="http://schemas.microsoft.com/office/powerpoint/2010/main" val="5319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9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en-NZ" b="1" dirty="0">
                <a:latin typeface="Work Sans Bold Roman" pitchFamily="2" charset="0"/>
              </a:rPr>
              <a:t>Values/</a:t>
            </a:r>
            <a:r>
              <a:rPr lang="en-NZ" b="1" dirty="0" err="1">
                <a:latin typeface="Work Sans Bold Roman" pitchFamily="2" charset="0"/>
              </a:rPr>
              <a:t>Uara</a:t>
            </a:r>
            <a:endParaRPr lang="en-NZ" b="1" dirty="0">
              <a:latin typeface="Work Sans Bold Roman" pitchFamily="2" charset="0"/>
            </a:endParaRPr>
          </a:p>
        </p:txBody>
      </p:sp>
      <p:pic>
        <p:nvPicPr>
          <p:cNvPr id="3" name="Slide 7">
            <a:hlinkClick r:id="" action="ppaction://media"/>
            <a:extLst>
              <a:ext uri="{FF2B5EF4-FFF2-40B4-BE49-F238E27FC236}">
                <a16:creationId xmlns:a16="http://schemas.microsoft.com/office/drawing/2014/main" id="{DCA454FC-9653-4A0F-A1E9-537F0415877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775988" y="191654"/>
            <a:ext cx="1339138" cy="1339138"/>
          </a:xfrm>
        </p:spPr>
      </p:pic>
      <p:pic>
        <p:nvPicPr>
          <p:cNvPr id="10" name="Content Placeholder 5">
            <a:extLst>
              <a:ext uri="{FF2B5EF4-FFF2-40B4-BE49-F238E27FC236}">
                <a16:creationId xmlns:a16="http://schemas.microsoft.com/office/drawing/2014/main" id="{06454D74-5CB7-4783-B429-5871809AFF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7680" y="1825625"/>
            <a:ext cx="2594527" cy="2594527"/>
          </a:xfrm>
          <a:prstGeom prst="rect">
            <a:avLst/>
          </a:prstGeom>
        </p:spPr>
      </p:pic>
      <p:pic>
        <p:nvPicPr>
          <p:cNvPr id="11" name="Content Placeholder 5">
            <a:extLst>
              <a:ext uri="{FF2B5EF4-FFF2-40B4-BE49-F238E27FC236}">
                <a16:creationId xmlns:a16="http://schemas.microsoft.com/office/drawing/2014/main" id="{16092B73-689D-42F5-8B4C-FDA85E17C92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48294" y="1825625"/>
            <a:ext cx="2594527" cy="2594527"/>
          </a:xfrm>
          <a:prstGeom prst="rect">
            <a:avLst/>
          </a:prstGeom>
        </p:spPr>
      </p:pic>
      <p:pic>
        <p:nvPicPr>
          <p:cNvPr id="12" name="Content Placeholder 5">
            <a:extLst>
              <a:ext uri="{FF2B5EF4-FFF2-40B4-BE49-F238E27FC236}">
                <a16:creationId xmlns:a16="http://schemas.microsoft.com/office/drawing/2014/main" id="{B56DA311-4323-4412-87EB-4756386E31B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74551" y="1825625"/>
            <a:ext cx="2594527" cy="2594527"/>
          </a:xfrm>
          <a:prstGeom prst="rect">
            <a:avLst/>
          </a:prstGeom>
        </p:spPr>
      </p:pic>
      <p:pic>
        <p:nvPicPr>
          <p:cNvPr id="13" name="Content Placeholder 5" descr="Background pattern&#10;&#10;Description automatically generated">
            <a:extLst>
              <a:ext uri="{FF2B5EF4-FFF2-40B4-BE49-F238E27FC236}">
                <a16:creationId xmlns:a16="http://schemas.microsoft.com/office/drawing/2014/main" id="{20E37E27-B642-40B7-8153-CBEA3D6B0E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1422" y="1825625"/>
            <a:ext cx="2594527" cy="2594527"/>
          </a:xfrm>
          <a:prstGeom prst="rect">
            <a:avLst/>
          </a:prstGeom>
        </p:spPr>
      </p:pic>
    </p:spTree>
    <p:extLst>
      <p:ext uri="{BB962C8B-B14F-4D97-AF65-F5344CB8AC3E}">
        <p14:creationId xmlns:p14="http://schemas.microsoft.com/office/powerpoint/2010/main" val="346724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72DAA9E-0547-46BC-9364-E406D035C4F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Roman" pitchFamily="2" charset="0"/>
              </a:rPr>
              <a:t>Our Code | Ngā Tikanga Matatika</a:t>
            </a:r>
            <a:endParaRPr lang="en-NZ" b="1" dirty="0">
              <a:latin typeface="Work Sans Bold Roman" pitchFamily="2" charset="0"/>
            </a:endParaRPr>
          </a:p>
        </p:txBody>
      </p:sp>
      <p:sp>
        <p:nvSpPr>
          <p:cNvPr id="20" name="Content Placeholder 19">
            <a:extLst>
              <a:ext uri="{FF2B5EF4-FFF2-40B4-BE49-F238E27FC236}">
                <a16:creationId xmlns:a16="http://schemas.microsoft.com/office/drawing/2014/main" id="{5BD4263D-CC96-41F4-BDD7-220D5EC08003}"/>
              </a:ext>
            </a:extLst>
          </p:cNvPr>
          <p:cNvSpPr>
            <a:spLocks noGrp="1"/>
          </p:cNvSpPr>
          <p:nvPr>
            <p:ph idx="1"/>
          </p:nvPr>
        </p:nvSpPr>
        <p:spPr/>
        <p:txBody>
          <a:bodyPr>
            <a:normAutofit/>
          </a:bodyPr>
          <a:lstStyle/>
          <a:p>
            <a:pPr marL="0" indent="0">
              <a:lnSpc>
                <a:spcPct val="100000"/>
              </a:lnSpc>
              <a:buNone/>
            </a:pPr>
            <a:r>
              <a:rPr lang="en-NZ" b="1" dirty="0">
                <a:latin typeface="Work Sans Bold Roman" pitchFamily="2" charset="0"/>
              </a:rPr>
              <a:t>Ko te </a:t>
            </a:r>
            <a:r>
              <a:rPr lang="en-NZ" b="1" dirty="0" err="1">
                <a:latin typeface="Work Sans Bold Roman" pitchFamily="2" charset="0"/>
              </a:rPr>
              <a:t>ngākaunui</a:t>
            </a:r>
            <a:r>
              <a:rPr lang="en-NZ" b="1" dirty="0">
                <a:latin typeface="Work Sans Bold Roman" pitchFamily="2" charset="0"/>
              </a:rPr>
              <a:t> </a:t>
            </a:r>
            <a:r>
              <a:rPr lang="en-NZ" b="1" dirty="0" err="1">
                <a:latin typeface="Work Sans Bold Roman" pitchFamily="2" charset="0"/>
              </a:rPr>
              <a:t>ki</a:t>
            </a:r>
            <a:r>
              <a:rPr lang="en-NZ" b="1" dirty="0">
                <a:latin typeface="Work Sans Bold Roman" pitchFamily="2" charset="0"/>
              </a:rPr>
              <a:t> te </a:t>
            </a:r>
            <a:r>
              <a:rPr lang="en-NZ" b="1" dirty="0" err="1">
                <a:latin typeface="Work Sans Bold Roman" pitchFamily="2" charset="0"/>
              </a:rPr>
              <a:t>hapori</a:t>
            </a:r>
            <a:r>
              <a:rPr lang="en-NZ" b="1" dirty="0">
                <a:latin typeface="Work Sans Bold Roman" pitchFamily="2" charset="0"/>
              </a:rPr>
              <a:t> </a:t>
            </a:r>
            <a:r>
              <a:rPr lang="en-NZ" b="1" dirty="0" err="1">
                <a:latin typeface="Work Sans Bold Roman" pitchFamily="2" charset="0"/>
              </a:rPr>
              <a:t>whānui</a:t>
            </a:r>
            <a:r>
              <a:rPr lang="en-NZ" b="1" dirty="0">
                <a:latin typeface="Work Sans Bold Roman" pitchFamily="2" charset="0"/>
              </a:rPr>
              <a:t> </a:t>
            </a:r>
            <a:br>
              <a:rPr lang="en-NZ" dirty="0">
                <a:latin typeface="Work Sans Regular Roman" pitchFamily="2" charset="0"/>
              </a:rPr>
            </a:br>
            <a:r>
              <a:rPr lang="en-NZ" dirty="0">
                <a:latin typeface="Work Sans Regular Roman" pitchFamily="2" charset="0"/>
              </a:rPr>
              <a:t>Commitment to society</a:t>
            </a:r>
          </a:p>
          <a:p>
            <a:pPr marL="0" indent="0">
              <a:lnSpc>
                <a:spcPct val="100000"/>
              </a:lnSpc>
              <a:buNone/>
            </a:pPr>
            <a:r>
              <a:rPr lang="en-US" b="1" dirty="0">
                <a:latin typeface="Work Sans Bold Roman" pitchFamily="2" charset="0"/>
              </a:rPr>
              <a:t>Ko te </a:t>
            </a:r>
            <a:r>
              <a:rPr lang="en-US" b="1" dirty="0" err="1">
                <a:latin typeface="Work Sans Bold Roman" pitchFamily="2" charset="0"/>
              </a:rPr>
              <a:t>ngākaunui</a:t>
            </a:r>
            <a:r>
              <a:rPr lang="en-US" b="1" dirty="0">
                <a:latin typeface="Work Sans Bold Roman" pitchFamily="2" charset="0"/>
              </a:rPr>
              <a:t> </a:t>
            </a:r>
            <a:r>
              <a:rPr lang="en-US" b="1" dirty="0" err="1">
                <a:latin typeface="Work Sans Bold Roman" pitchFamily="2" charset="0"/>
              </a:rPr>
              <a:t>ki</a:t>
            </a:r>
            <a:r>
              <a:rPr lang="en-US" b="1" dirty="0">
                <a:latin typeface="Work Sans Bold Roman" pitchFamily="2" charset="0"/>
              </a:rPr>
              <a:t> te </a:t>
            </a:r>
            <a:r>
              <a:rPr lang="en-US" b="1" dirty="0" err="1">
                <a:latin typeface="Work Sans Bold Roman" pitchFamily="2" charset="0"/>
              </a:rPr>
              <a:t>umanga</a:t>
            </a:r>
            <a:r>
              <a:rPr lang="en-US" b="1" dirty="0">
                <a:latin typeface="Work Sans Bold Roman" pitchFamily="2" charset="0"/>
              </a:rPr>
              <a:t> </a:t>
            </a:r>
            <a:r>
              <a:rPr lang="en-US" b="1" dirty="0" err="1">
                <a:latin typeface="Work Sans Bold Roman" pitchFamily="2" charset="0"/>
              </a:rPr>
              <a:t>whakaakoranga</a:t>
            </a:r>
            <a:br>
              <a:rPr lang="en-US" dirty="0">
                <a:latin typeface="Work Sans Regular Roman" pitchFamily="2" charset="0"/>
              </a:rPr>
            </a:br>
            <a:r>
              <a:rPr lang="en-US" dirty="0">
                <a:latin typeface="Work Sans Regular Roman" pitchFamily="2" charset="0"/>
              </a:rPr>
              <a:t>Commitment to the teaching profession</a:t>
            </a:r>
          </a:p>
          <a:p>
            <a:pPr marL="0" indent="0">
              <a:lnSpc>
                <a:spcPct val="100000"/>
              </a:lnSpc>
              <a:buNone/>
            </a:pPr>
            <a:r>
              <a:rPr lang="en-NZ" b="1" dirty="0">
                <a:latin typeface="Work Sans Bold Roman" pitchFamily="2" charset="0"/>
              </a:rPr>
              <a:t>Ko te </a:t>
            </a:r>
            <a:r>
              <a:rPr lang="en-NZ" b="1" dirty="0" err="1">
                <a:latin typeface="Work Sans Bold Roman" pitchFamily="2" charset="0"/>
              </a:rPr>
              <a:t>ngākaunui</a:t>
            </a:r>
            <a:r>
              <a:rPr lang="en-NZ" b="1" dirty="0">
                <a:latin typeface="Work Sans Bold Roman" pitchFamily="2" charset="0"/>
              </a:rPr>
              <a:t> </a:t>
            </a:r>
            <a:r>
              <a:rPr lang="en-NZ" b="1" dirty="0" err="1">
                <a:latin typeface="Work Sans Bold Roman" pitchFamily="2" charset="0"/>
              </a:rPr>
              <a:t>ki</a:t>
            </a:r>
            <a:r>
              <a:rPr lang="en-NZ" b="1" dirty="0">
                <a:latin typeface="Work Sans Bold Roman" pitchFamily="2" charset="0"/>
              </a:rPr>
              <a:t> ngā ākonga</a:t>
            </a:r>
            <a:br>
              <a:rPr lang="en-NZ" b="1" dirty="0">
                <a:latin typeface="Work Sans Bold Roman" pitchFamily="2" charset="0"/>
              </a:rPr>
            </a:br>
            <a:r>
              <a:rPr lang="en-NZ" dirty="0">
                <a:latin typeface="Work Sans Regular Roman" pitchFamily="2" charset="0"/>
              </a:rPr>
              <a:t>Commitment to learners</a:t>
            </a:r>
          </a:p>
          <a:p>
            <a:pPr marL="0" indent="0">
              <a:lnSpc>
                <a:spcPct val="100000"/>
              </a:lnSpc>
              <a:buNone/>
            </a:pPr>
            <a:r>
              <a:rPr lang="en-NZ" b="1" dirty="0">
                <a:latin typeface="Work Sans Bold Roman" pitchFamily="2" charset="0"/>
              </a:rPr>
              <a:t>Ko te </a:t>
            </a:r>
            <a:r>
              <a:rPr lang="en-NZ" b="1" dirty="0" err="1">
                <a:latin typeface="Work Sans Bold Roman" pitchFamily="2" charset="0"/>
              </a:rPr>
              <a:t>ngākaunui</a:t>
            </a:r>
            <a:r>
              <a:rPr lang="en-NZ" b="1" dirty="0">
                <a:latin typeface="Work Sans Bold Roman" pitchFamily="2" charset="0"/>
              </a:rPr>
              <a:t> </a:t>
            </a:r>
            <a:r>
              <a:rPr lang="en-NZ" b="1" dirty="0" err="1">
                <a:latin typeface="Work Sans Bold Roman" pitchFamily="2" charset="0"/>
              </a:rPr>
              <a:t>ki</a:t>
            </a:r>
            <a:r>
              <a:rPr lang="en-NZ" b="1" dirty="0">
                <a:latin typeface="Work Sans Bold Roman" pitchFamily="2" charset="0"/>
              </a:rPr>
              <a:t> </a:t>
            </a:r>
            <a:r>
              <a:rPr lang="en-NZ" b="1" dirty="0" err="1">
                <a:latin typeface="Work Sans Bold Roman" pitchFamily="2" charset="0"/>
              </a:rPr>
              <a:t>ngā</a:t>
            </a:r>
            <a:r>
              <a:rPr lang="en-NZ" b="1" dirty="0">
                <a:latin typeface="Work Sans Bold Roman" pitchFamily="2" charset="0"/>
              </a:rPr>
              <a:t> </a:t>
            </a:r>
            <a:r>
              <a:rPr lang="en-NZ" b="1" dirty="0" err="1">
                <a:latin typeface="Work Sans Bold Roman" pitchFamily="2" charset="0"/>
              </a:rPr>
              <a:t>whānau</a:t>
            </a:r>
            <a:br>
              <a:rPr lang="en-NZ" b="1" dirty="0">
                <a:latin typeface="Work Sans Bold Roman" pitchFamily="2" charset="0"/>
              </a:rPr>
            </a:br>
            <a:r>
              <a:rPr lang="en-NZ" dirty="0">
                <a:latin typeface="Work Sans Regular Roman" pitchFamily="2" charset="0"/>
              </a:rPr>
              <a:t>Commitment to families and whānau</a:t>
            </a:r>
          </a:p>
        </p:txBody>
      </p:sp>
      <p:pic>
        <p:nvPicPr>
          <p:cNvPr id="3" name="Slide 8">
            <a:hlinkClick r:id="" action="ppaction://media"/>
            <a:extLst>
              <a:ext uri="{FF2B5EF4-FFF2-40B4-BE49-F238E27FC236}">
                <a16:creationId xmlns:a16="http://schemas.microsoft.com/office/drawing/2014/main" id="{4A365109-9E8D-4174-87F1-548F219D98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55250" y="489663"/>
            <a:ext cx="1231900" cy="1231900"/>
          </a:xfrm>
          <a:prstGeom prst="rect">
            <a:avLst/>
          </a:prstGeom>
        </p:spPr>
      </p:pic>
    </p:spTree>
    <p:extLst>
      <p:ext uri="{BB962C8B-B14F-4D97-AF65-F5344CB8AC3E}">
        <p14:creationId xmlns:p14="http://schemas.microsoft.com/office/powerpoint/2010/main" val="56430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9D30E1-D31F-4626-9751-D0AF5B9AC774}"/>
              </a:ext>
            </a:extLst>
          </p:cNvPr>
          <p:cNvSpPr/>
          <p:nvPr/>
        </p:nvSpPr>
        <p:spPr>
          <a:xfrm>
            <a:off x="6304320" y="1825625"/>
            <a:ext cx="5400000" cy="4351337"/>
          </a:xfrm>
          <a:prstGeom prst="rect">
            <a:avLst/>
          </a:prstGeom>
          <a:solidFill>
            <a:srgbClr val="FA5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Content Placeholder 3">
            <a:extLst>
              <a:ext uri="{FF2B5EF4-FFF2-40B4-BE49-F238E27FC236}">
                <a16:creationId xmlns:a16="http://schemas.microsoft.com/office/drawing/2014/main" id="{FB6400D6-8F73-4737-A80C-2B3DC84A8A8D}"/>
              </a:ext>
            </a:extLst>
          </p:cNvPr>
          <p:cNvSpPr>
            <a:spLocks noGrp="1"/>
          </p:cNvSpPr>
          <p:nvPr>
            <p:ph sz="half" idx="2"/>
          </p:nvPr>
        </p:nvSpPr>
        <p:spPr>
          <a:xfrm>
            <a:off x="6576146" y="2252546"/>
            <a:ext cx="4856352" cy="3705380"/>
          </a:xfrm>
        </p:spPr>
        <p:txBody>
          <a:bodyPr>
            <a:normAutofit/>
          </a:bodyPr>
          <a:lstStyle/>
          <a:p>
            <a:pPr marL="0" indent="0">
              <a:buNone/>
            </a:pPr>
            <a:r>
              <a:rPr lang="sv-SE" sz="4400" b="1" dirty="0">
                <a:solidFill>
                  <a:schemeClr val="bg1"/>
                </a:solidFill>
                <a:latin typeface="Work Sans Bold Roman" pitchFamily="2" charset="0"/>
              </a:rPr>
              <a:t>Starve:</a:t>
            </a:r>
          </a:p>
          <a:p>
            <a:pPr marL="0" indent="0">
              <a:buNone/>
            </a:pPr>
            <a:r>
              <a:rPr lang="en-US" sz="2400" dirty="0">
                <a:solidFill>
                  <a:schemeClr val="bg1"/>
                </a:solidFill>
                <a:latin typeface="Work Sans Regular Roman" pitchFamily="2" charset="0"/>
              </a:rPr>
              <a:t>Articulating and fostering high expectations of Māori learners.</a:t>
            </a:r>
          </a:p>
        </p:txBody>
      </p:sp>
      <p:sp>
        <p:nvSpPr>
          <p:cNvPr id="5" name="Rectangle 4">
            <a:extLst>
              <a:ext uri="{FF2B5EF4-FFF2-40B4-BE49-F238E27FC236}">
                <a16:creationId xmlns:a16="http://schemas.microsoft.com/office/drawing/2014/main" id="{4F434E68-C037-4687-9B94-8FDC96A625A3}"/>
              </a:ext>
            </a:extLst>
          </p:cNvPr>
          <p:cNvSpPr/>
          <p:nvPr/>
        </p:nvSpPr>
        <p:spPr>
          <a:xfrm>
            <a:off x="487680" y="1825625"/>
            <a:ext cx="5400000" cy="43513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Content Placeholder 2">
            <a:extLst>
              <a:ext uri="{FF2B5EF4-FFF2-40B4-BE49-F238E27FC236}">
                <a16:creationId xmlns:a16="http://schemas.microsoft.com/office/drawing/2014/main" id="{535BE35F-B51D-4833-A619-6A87A7D19054}"/>
              </a:ext>
            </a:extLst>
          </p:cNvPr>
          <p:cNvSpPr>
            <a:spLocks noGrp="1"/>
          </p:cNvSpPr>
          <p:nvPr>
            <p:ph sz="half" idx="1"/>
          </p:nvPr>
        </p:nvSpPr>
        <p:spPr>
          <a:xfrm>
            <a:off x="759503" y="2252546"/>
            <a:ext cx="4856351" cy="3705380"/>
          </a:xfrm>
        </p:spPr>
        <p:txBody>
          <a:bodyPr>
            <a:noAutofit/>
          </a:bodyPr>
          <a:lstStyle/>
          <a:p>
            <a:pPr marL="0" indent="0">
              <a:lnSpc>
                <a:spcPct val="100000"/>
              </a:lnSpc>
              <a:buNone/>
            </a:pPr>
            <a:r>
              <a:rPr lang="en-US" sz="4400" b="1" dirty="0">
                <a:solidFill>
                  <a:schemeClr val="bg1"/>
                </a:solidFill>
                <a:latin typeface="Work Sans Bold Roman" pitchFamily="2" charset="0"/>
              </a:rPr>
              <a:t>Feed:</a:t>
            </a:r>
          </a:p>
          <a:p>
            <a:pPr marL="0" indent="0">
              <a:lnSpc>
                <a:spcPct val="100000"/>
              </a:lnSpc>
              <a:buNone/>
            </a:pPr>
            <a:r>
              <a:rPr lang="en-US" sz="2400" dirty="0">
                <a:solidFill>
                  <a:schemeClr val="bg1"/>
                </a:solidFill>
                <a:latin typeface="Work Sans Regular Roman" pitchFamily="2" charset="0"/>
              </a:rPr>
              <a:t>Making discriminatory remarks about Māori learners, their </a:t>
            </a:r>
            <a:r>
              <a:rPr lang="en-US" sz="2400" dirty="0" err="1">
                <a:solidFill>
                  <a:schemeClr val="bg1"/>
                </a:solidFill>
                <a:latin typeface="Work Sans Regular Roman" pitchFamily="2" charset="0"/>
              </a:rPr>
              <a:t>whānau</a:t>
            </a:r>
            <a:r>
              <a:rPr lang="en-US" sz="2400" dirty="0">
                <a:solidFill>
                  <a:schemeClr val="bg1"/>
                </a:solidFill>
                <a:latin typeface="Work Sans Regular Roman" pitchFamily="2" charset="0"/>
              </a:rPr>
              <a:t> and community, or their identity and culture.</a:t>
            </a:r>
            <a:endParaRPr lang="en-NZ" sz="2400" dirty="0">
              <a:solidFill>
                <a:schemeClr val="bg1"/>
              </a:solidFill>
              <a:latin typeface="Work Sans Regular Roman" pitchFamily="2" charset="0"/>
            </a:endParaRPr>
          </a:p>
        </p:txBody>
      </p:sp>
      <p:sp>
        <p:nvSpPr>
          <p:cNvPr id="2" name="Title 1">
            <a:extLst>
              <a:ext uri="{FF2B5EF4-FFF2-40B4-BE49-F238E27FC236}">
                <a16:creationId xmlns:a16="http://schemas.microsoft.com/office/drawing/2014/main" id="{5FFC1269-A99E-4FC6-813F-BABCADE02F4B}"/>
              </a:ext>
            </a:extLst>
          </p:cNvPr>
          <p:cNvSpPr>
            <a:spLocks noGrp="1"/>
          </p:cNvSpPr>
          <p:nvPr>
            <p:ph type="title"/>
          </p:nvPr>
        </p:nvSpPr>
        <p:spPr/>
        <p:txBody>
          <a:bodyPr/>
          <a:lstStyle/>
          <a:p>
            <a:r>
              <a:rPr lang="sv-SE" b="1" dirty="0">
                <a:latin typeface="Work Sans Bold Roman" pitchFamily="2" charset="0"/>
              </a:rPr>
              <a:t>Feed/Starve</a:t>
            </a:r>
            <a:endParaRPr lang="en-NZ" b="1" dirty="0">
              <a:latin typeface="Work Sans Bold Roman" pitchFamily="2" charset="0"/>
            </a:endParaRPr>
          </a:p>
        </p:txBody>
      </p:sp>
      <p:pic>
        <p:nvPicPr>
          <p:cNvPr id="6" name="Slide 9">
            <a:hlinkClick r:id="" action="ppaction://media"/>
            <a:extLst>
              <a:ext uri="{FF2B5EF4-FFF2-40B4-BE49-F238E27FC236}">
                <a16:creationId xmlns:a16="http://schemas.microsoft.com/office/drawing/2014/main" id="{A01BDDA0-E4B2-4F6A-BEBC-950CD5493F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6935" y="291938"/>
            <a:ext cx="1325563" cy="1325563"/>
          </a:xfrm>
          <a:prstGeom prst="rect">
            <a:avLst/>
          </a:prstGeom>
        </p:spPr>
      </p:pic>
    </p:spTree>
    <p:extLst>
      <p:ext uri="{BB962C8B-B14F-4D97-AF65-F5344CB8AC3E}">
        <p14:creationId xmlns:p14="http://schemas.microsoft.com/office/powerpoint/2010/main" val="250313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education council RGB">
      <a:dk1>
        <a:srgbClr val="000000"/>
      </a:dk1>
      <a:lt1>
        <a:srgbClr val="FFFFFF"/>
      </a:lt1>
      <a:dk2>
        <a:srgbClr val="6C6E71"/>
      </a:dk2>
      <a:lt2>
        <a:srgbClr val="E7E6E6"/>
      </a:lt2>
      <a:accent1>
        <a:srgbClr val="71CCD2"/>
      </a:accent1>
      <a:accent2>
        <a:srgbClr val="DF003E"/>
      </a:accent2>
      <a:accent3>
        <a:srgbClr val="5091CC"/>
      </a:accent3>
      <a:accent4>
        <a:srgbClr val="F36E20"/>
      </a:accent4>
      <a:accent5>
        <a:srgbClr val="F36F20"/>
      </a:accent5>
      <a:accent6>
        <a:srgbClr val="F36E20"/>
      </a:accent6>
      <a:hlink>
        <a:srgbClr val="13B5EA"/>
      </a:hlink>
      <a:folHlink>
        <a:srgbClr val="7473A9"/>
      </a:folHlink>
    </a:clrScheme>
    <a:fontScheme name="Custom 2">
      <a:majorFont>
        <a:latin typeface="Franklin Gothic Demi"/>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R_Presentation" id="{7C8DE167-5376-7942-896F-9BD3B430647E}" vid="{46AD8195-D277-8143-BFC0-2025A82714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E8081B3114B945A95FAECADBD205AC" ma:contentTypeVersion="11" ma:contentTypeDescription="Create a new document." ma:contentTypeScope="" ma:versionID="7cb718122c50158dbd37ee4928d5cc39">
  <xsd:schema xmlns:xsd="http://www.w3.org/2001/XMLSchema" xmlns:xs="http://www.w3.org/2001/XMLSchema" xmlns:p="http://schemas.microsoft.com/office/2006/metadata/properties" xmlns:ns2="bca788be-73c2-414f-b306-bd1c1958c1e2" xmlns:ns3="3df6e9ba-383f-4a3d-a2aa-be92d45922f9" targetNamespace="http://schemas.microsoft.com/office/2006/metadata/properties" ma:root="true" ma:fieldsID="90f1d843e59fe7b7ffe2b385789a3eb3" ns2:_="" ns3:_="">
    <xsd:import namespace="bca788be-73c2-414f-b306-bd1c1958c1e2"/>
    <xsd:import namespace="3df6e9ba-383f-4a3d-a2aa-be92d45922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a788be-73c2-414f-b306-bd1c1958c1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f6e9ba-383f-4a3d-a2aa-be92d45922f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DA973B-6B4E-447F-8C09-C8816B71114F}">
  <ds:schemaRefs>
    <ds:schemaRef ds:uri="http://schemas.microsoft.com/sharepoint/v3/contenttype/forms"/>
  </ds:schemaRefs>
</ds:datastoreItem>
</file>

<file path=customXml/itemProps2.xml><?xml version="1.0" encoding="utf-8"?>
<ds:datastoreItem xmlns:ds="http://schemas.openxmlformats.org/officeDocument/2006/customXml" ds:itemID="{2687D801-3BF4-4B94-BAC3-DB7FC2BDE25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732C387-E0D7-4B4F-91FB-C35A44095D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a788be-73c2-414f-b306-bd1c1958c1e2"/>
    <ds:schemaRef ds:uri="3df6e9ba-383f-4a3d-a2aa-be92d45922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UR_webinar series 1.0</Template>
  <TotalTime>15377</TotalTime>
  <Words>2477</Words>
  <Application>Microsoft Office PowerPoint</Application>
  <PresentationFormat>Widescreen</PresentationFormat>
  <Paragraphs>175</Paragraphs>
  <Slides>31</Slides>
  <Notes>28</Notes>
  <HiddenSlides>0</HiddenSlides>
  <MMClips>28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Calibri</vt:lpstr>
      <vt:lpstr>Franklin Gothic Book</vt:lpstr>
      <vt:lpstr>Franklin Gothic Demi</vt:lpstr>
      <vt:lpstr>WORK SANS BOLD</vt:lpstr>
      <vt:lpstr>WORK SANS BOLD ROMAN</vt:lpstr>
      <vt:lpstr>WORK SANS BOLD ROMAN</vt:lpstr>
      <vt:lpstr>WORK SANS MEDIUM ROMAN</vt:lpstr>
      <vt:lpstr>WORK SANS REGULAR ROMAN</vt:lpstr>
      <vt:lpstr>WORK SANS REGULAR ROMAN</vt:lpstr>
      <vt:lpstr>Office Theme</vt:lpstr>
      <vt:lpstr>Unteach Racism webinar series 1.0</vt:lpstr>
      <vt:lpstr>PowerPoint Presentation</vt:lpstr>
      <vt:lpstr>Nau mai, haere mai</vt:lpstr>
      <vt:lpstr>Objective of Unteach Racism:</vt:lpstr>
      <vt:lpstr>Partner agencies/expert thought leaders:</vt:lpstr>
      <vt:lpstr>PowerPoint Presentation</vt:lpstr>
      <vt:lpstr>Values/Uara</vt:lpstr>
      <vt:lpstr>Our Code | Ngā Tikanga Matatika</vt:lpstr>
      <vt:lpstr>Feed/Starve</vt:lpstr>
      <vt:lpstr>PowerPoint Presentation</vt:lpstr>
      <vt:lpstr>Components of Unteach Racism</vt:lpstr>
      <vt:lpstr>PowerPoint Presentation</vt:lpstr>
      <vt:lpstr>PowerPoint Presentation</vt:lpstr>
      <vt:lpstr>App: Let’s go</vt:lpstr>
      <vt:lpstr>App: Sections</vt:lpstr>
      <vt:lpstr>App: Modules</vt:lpstr>
      <vt:lpstr>App: Videos</vt:lpstr>
      <vt:lpstr>App: Websites</vt:lpstr>
      <vt:lpstr>App: Articles</vt:lpstr>
      <vt:lpstr>PowerPoint Presentation</vt:lpstr>
      <vt:lpstr>PowerPoint Presentation</vt:lpstr>
      <vt:lpstr>Website: Resources - Literature scan</vt:lpstr>
      <vt:lpstr>Website: Resources - Guides</vt:lpstr>
      <vt:lpstr>PowerPoint Presentation</vt:lpstr>
      <vt:lpstr>​Unteach Racism toolkit</vt:lpstr>
      <vt:lpstr>Let’s talk</vt:lpstr>
      <vt:lpstr>Engage</vt:lpstr>
      <vt:lpstr>Call to action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Racism Webinar Series 1.0</dc:title>
  <dc:creator>Robert Calvert</dc:creator>
  <cp:lastModifiedBy>Fiona Majendie-Williams</cp:lastModifiedBy>
  <cp:revision>122</cp:revision>
  <dcterms:created xsi:type="dcterms:W3CDTF">2021-09-21T01:31:28Z</dcterms:created>
  <dcterms:modified xsi:type="dcterms:W3CDTF">2022-04-10T21:34:44Z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0x010100B6E8081B3114B945A95FAECADBD205AC</vt:lpwstr>
  </property>
</Properties>
</file>